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5" r:id="rId4"/>
    <p:sldId id="259" r:id="rId5"/>
    <p:sldId id="276" r:id="rId6"/>
    <p:sldId id="261" r:id="rId7"/>
    <p:sldId id="277" r:id="rId8"/>
    <p:sldId id="289" r:id="rId9"/>
    <p:sldId id="286" r:id="rId10"/>
    <p:sldId id="279" r:id="rId11"/>
    <p:sldId id="280" r:id="rId12"/>
    <p:sldId id="281" r:id="rId13"/>
    <p:sldId id="282" r:id="rId14"/>
    <p:sldId id="268" r:id="rId15"/>
    <p:sldId id="283" r:id="rId16"/>
    <p:sldId id="284" r:id="rId17"/>
    <p:sldId id="285" r:id="rId18"/>
    <p:sldId id="273" r:id="rId19"/>
    <p:sldId id="274" r:id="rId20"/>
    <p:sldId id="290" r:id="rId2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0040F4-D3E8-9446-B6BD-3DEC884F068F}" v="1779" dt="2025-07-08T11:12:36.167"/>
    <p1510:client id="{6C8E3A13-1B20-5BE0-9143-88C876A85F99}" vWet="3" dt="2025-07-08T05:58:06.9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53"/>
    <p:restoredTop sz="94648"/>
  </p:normalViewPr>
  <p:slideViewPr>
    <p:cSldViewPr snapToGrid="0">
      <p:cViewPr varScale="1">
        <p:scale>
          <a:sx n="69" d="100"/>
          <a:sy n="69" d="100"/>
        </p:scale>
        <p:origin x="7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jpeg>
</file>

<file path=ppt/media/image11.jpeg>
</file>

<file path=ppt/media/image12.jpg>
</file>

<file path=ppt/media/image13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86CFD2-C53B-41BF-898E-21EBAACF0073}" type="datetimeFigureOut">
              <a:t>2025/7/8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B49ED-1B3A-4659-8E33-172F0D5BBBB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044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6c4d6fe7dc_5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6c4d6fe7dc_5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6c4d6fe7dc_4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6c4d6fe7dc_4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6c4d6fe7dc_4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6c4d6fe7dc_4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>
          <a:extLst>
            <a:ext uri="{FF2B5EF4-FFF2-40B4-BE49-F238E27FC236}">
              <a16:creationId xmlns:a16="http://schemas.microsoft.com/office/drawing/2014/main" id="{DC71946F-8FCA-13D9-50C1-CE136713F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6c4d6fe7dc_4_35:notes">
            <a:extLst>
              <a:ext uri="{FF2B5EF4-FFF2-40B4-BE49-F238E27FC236}">
                <a16:creationId xmlns:a16="http://schemas.microsoft.com/office/drawing/2014/main" id="{F1BE10E2-085A-AF80-DA75-0B62F019E6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6c4d6fe7dc_4_35:notes">
            <a:extLst>
              <a:ext uri="{FF2B5EF4-FFF2-40B4-BE49-F238E27FC236}">
                <a16:creationId xmlns:a16="http://schemas.microsoft.com/office/drawing/2014/main" id="{21FD3280-0E1A-209A-CC4C-40BF2E6F81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3130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c4d6fe7dc_4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6c4d6fe7dc_4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6c4d6fe7dc_4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6c4d6fe7dc_4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c4ba1b15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c4ba1b15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6c4d6fe7dc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6c4d6fe7dc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c4d6fe7dc_5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c4d6fe7dc_5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6c4d6fe7dc_4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6c4d6fe7dc_4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775A65-9840-215F-E594-302A9DA23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ECA69C0-199B-1D44-8245-72619B6E3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FE794CE-29DA-3320-2FCA-CEA24B586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C40C5-B7E3-0A4C-AEEF-A158422D1AC8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8FFBAE1-6646-BFCC-0D9B-64DB6EA6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3C3AE1-5CC5-F4E5-922D-4D8ADCFC5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6338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ABFEC4-A63F-C7C0-8073-853CC0FC1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630B2D6-40AF-0A5C-E4E5-EBA84C83A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773B6E-9665-7E38-10EE-E777C9E3C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F343-B8EE-0944-94C6-996BB7FDB375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7E32C08-CE89-2C50-DF5C-737B85B9D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4C110B2-79C2-D3AB-916F-BCCF8C46C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809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1B7C3E5-3977-4379-6CDC-BD265CC7F5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CC2B657-B53A-6585-8FFB-3DEBAB287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5344E22-7EBA-0FF3-3130-CE688FE4F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9702-A8DF-EF4C-AF57-198773041B41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8972FF-A582-7844-4DDF-06B5424DA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966185E-6674-6228-9135-7AF4FBC6E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2964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3113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6C23FF-ECBA-7992-C23F-1E9C175F5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7649C48-7849-B644-08F6-904CCD4D4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916A4B1-FE93-7FA4-2B6E-D93B68E2F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E15C-2862-F54A-B6A0-5C9CA17641F5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FB2CDC4-0585-9B98-9F52-8868E9706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7F1C83-8941-2B4A-9206-B132CBDED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9872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7F0526-A149-DEAD-50CE-A13DECA6D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6ECD2DC-E52D-D0F6-DDDD-639794294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AB3BF70-27CF-B7E7-1351-32F20AC14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6DE9A-9AAE-8C42-BA67-E0C2DE87AEF6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966E178-67EC-A0D0-6659-6B97AC07D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EB1DFF-61FC-1527-43C6-5F4EFF127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1598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C31DE6-B49D-C4CF-DFE5-A6E1F1BE0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31EC10-A918-8AAB-1F72-FE7242962B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D0E0366-C987-A00A-F524-ECF29D22B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29F0CDA-8437-4F76-5531-8BC55C17B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0493-CB82-5C46-A565-762B7EB37A84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7A7CB34-389A-9257-3D6C-B841FB2BC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5D88E71-1EBF-2A7D-43AE-77C2BBEDB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4796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867927-943D-0193-2816-27FF60CD4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EBCFCC-98ED-02A7-6020-FA1D5E81F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5AC265B-5F46-FA03-3495-C647B2B53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955A3FD-4966-D6FC-D1CC-86AF25575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6BB0540-8FB8-E005-04D1-BB0712A162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9754A91-1C82-1D41-E151-B4CC1B7E3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7FFE9-7B52-424E-83E2-8716B4DAB48A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46F0A58-A344-B2F8-6ADA-1742D02C7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E44922C-961A-0AE3-0D7C-72EA8EC76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2787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D9B251-CC96-192C-4D40-A3E66C7B0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D261962-AF57-0D93-3298-03552078E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C176B-8B74-0C47-87A8-7F2FA5781BED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BB1CFAF-604D-41E0-BFDA-45A92AA26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D340E42-9D99-F4DE-349C-016D2F979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7888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395A346-783A-398D-CBA8-5F60AFB66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EE6D8-D070-C44F-B84B-13F357D064A6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7F4B8FC-A1A9-C735-D444-D06130401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98C69D0-2160-C72C-8BC4-603A661D1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5672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A29C7B-EC8C-6B12-CF3A-612BEDEDC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C79132E-EAE3-319A-5F22-992AF730C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DBBEF5E-396C-4D85-A11D-15EBB8B31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DD0AA17-8917-8FAB-780D-F73F352D6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D1628-2BEB-CD4E-ACB9-AE344359A7E0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FEF550-F83F-8DA9-5B95-D8A10EF01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E75211-1D20-D518-C80E-0451F9A9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0022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254A30-582C-A8DC-7323-A82A02369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9D4886C-2BF9-E3E0-4700-6B59B9D7B0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0DC2501-6931-1404-FAB3-017DA6BC08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85D0EAA-89E0-A76D-10E6-723352787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8E29-9522-5943-9499-C5550048E2FE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C4698FF-ACF5-0C36-88B5-E2405D8B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698DBD2-1ECF-3708-2298-071B90E40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7102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F1E68E2-2F54-D8A7-3273-2BBC0D1E8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A373E2C-5A59-3B38-9327-ABA0DBB30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62BBA3B-2D8F-ABA9-B055-A16C5990A6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4E4330-6D28-B640-ACA6-88D1718D081E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14E5752-BB21-C67B-2403-CBE69AEE0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84F9ED6-14A0-A6CE-E213-632B0632D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447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86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E22683B-5EE0-C8D1-C262-200952425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161" y="722659"/>
            <a:ext cx="5108466" cy="22206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altLang="ja-JP" sz="2800" kern="1200">
                <a:latin typeface="+mj-lt"/>
                <a:ea typeface="游ゴシック Light"/>
                <a:cs typeface="+mj-cs"/>
              </a:rPr>
              <a:t>Nature Remo</a:t>
            </a:r>
            <a:r>
              <a:rPr lang="ja-JP" altLang="en-US" sz="2800" kern="1200">
                <a:latin typeface="+mj-lt"/>
                <a:ea typeface="游ゴシック Light"/>
                <a:cs typeface="+mj-cs"/>
              </a:rPr>
              <a:t>で自動化！</a:t>
            </a:r>
            <a:br>
              <a:rPr lang="ja-JP" altLang="en-US" sz="2800" kern="1200">
                <a:latin typeface="+mj-lt"/>
                <a:ea typeface="游ゴシック Light"/>
              </a:rPr>
            </a:br>
            <a:br>
              <a:rPr lang="en-US" altLang="ja-JP" sz="2800"/>
            </a:br>
            <a:r>
              <a:rPr lang="ja-JP" altLang="en-US" sz="2800" kern="1200">
                <a:latin typeface="+mj-lt"/>
                <a:ea typeface="游ゴシック Light"/>
                <a:cs typeface="+mj-cs"/>
              </a:rPr>
              <a:t>加湿器とスピーカーで作る</a:t>
            </a:r>
            <a:br>
              <a:rPr lang="ja-JP" altLang="en-US" sz="2800" kern="1200">
                <a:ea typeface="游ゴシック Light"/>
              </a:rPr>
            </a:br>
            <a:br>
              <a:rPr lang="en-US" altLang="ja-JP" sz="2800"/>
            </a:br>
            <a:r>
              <a:rPr lang="ja-JP" altLang="en-US" sz="2800" kern="1200">
                <a:latin typeface="+mj-lt"/>
                <a:ea typeface="游ゴシック Light"/>
                <a:cs typeface="+mj-cs"/>
              </a:rPr>
              <a:t>　「最高の癒やし空間」</a:t>
            </a:r>
            <a:endParaRPr kumimoji="1" lang="en-US" altLang="ja-JP" sz="2800" kern="1200">
              <a:latin typeface="+mj-lt"/>
              <a:ea typeface="游ゴシック Light"/>
              <a:cs typeface="+mj-cs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A8B7A53-6042-39B1-B4C5-967C4365E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53344" y="3425807"/>
            <a:ext cx="3282873" cy="329417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ko-KR">
                <a:ea typeface="맑은 고딕"/>
              </a:rPr>
              <a:t> </a:t>
            </a:r>
            <a:r>
              <a:rPr kumimoji="1" lang="ja-JP" altLang="en-US">
                <a:ea typeface="游ゴシック"/>
              </a:rPr>
              <a:t>グループ</a:t>
            </a:r>
            <a:r>
              <a:rPr kumimoji="1" lang="en-US" altLang="ja-JP">
                <a:ea typeface="游ゴシック"/>
              </a:rPr>
              <a:t>17</a:t>
            </a:r>
            <a:endParaRPr lang="en-US">
              <a:ea typeface="游ゴシック"/>
            </a:endParaRPr>
          </a:p>
          <a:p>
            <a:pPr algn="l"/>
            <a:endParaRPr lang="en-US" altLang="ja-JP"/>
          </a:p>
          <a:p>
            <a:pPr algn="l"/>
            <a:r>
              <a:rPr lang="en-US" err="1"/>
              <a:t>藤本</a:t>
            </a:r>
            <a:r>
              <a:rPr lang="en-US"/>
              <a:t> </a:t>
            </a:r>
            <a:r>
              <a:rPr lang="en-US" err="1"/>
              <a:t>蓮偉次</a:t>
            </a:r>
            <a:r>
              <a:rPr lang="en-US"/>
              <a:t>　</a:t>
            </a:r>
            <a:endParaRPr lang="en-US" err="1"/>
          </a:p>
          <a:p>
            <a:pPr algn="l"/>
            <a:r>
              <a:rPr lang="en-US" err="1"/>
              <a:t>近久</a:t>
            </a:r>
            <a:r>
              <a:rPr lang="en-US"/>
              <a:t> </a:t>
            </a:r>
            <a:r>
              <a:rPr lang="en-US" err="1"/>
              <a:t>太一</a:t>
            </a:r>
            <a:r>
              <a:rPr lang="en-US"/>
              <a:t>　</a:t>
            </a:r>
            <a:endParaRPr lang="en-US">
              <a:ea typeface="游ゴシック"/>
            </a:endParaRPr>
          </a:p>
          <a:p>
            <a:pPr algn="l"/>
            <a:r>
              <a:rPr lang="en-US" err="1"/>
              <a:t>細江</a:t>
            </a:r>
            <a:r>
              <a:rPr lang="en-US"/>
              <a:t>　</a:t>
            </a:r>
            <a:r>
              <a:rPr lang="en-US" err="1"/>
              <a:t>友誠</a:t>
            </a:r>
            <a:endParaRPr lang="en-US" err="1">
              <a:ea typeface="游ゴシック" panose="02110004020202020204"/>
            </a:endParaRPr>
          </a:p>
          <a:p>
            <a:pPr algn="l"/>
            <a:r>
              <a:rPr lang="en-US"/>
              <a:t>WU </a:t>
            </a:r>
            <a:r>
              <a:rPr lang="en-US" err="1"/>
              <a:t>Haolong</a:t>
            </a:r>
            <a:r>
              <a:rPr lang="en-US"/>
              <a:t>  </a:t>
            </a:r>
            <a:endParaRPr lang="en-US" err="1"/>
          </a:p>
          <a:p>
            <a:pPr algn="l"/>
            <a:r>
              <a:rPr lang="en-US"/>
              <a:t>CHOI </a:t>
            </a:r>
            <a:r>
              <a:rPr lang="en-US" err="1"/>
              <a:t>Youchan</a:t>
            </a:r>
            <a:endParaRPr lang="en-US">
              <a:ea typeface="游ゴシック" panose="02110004020202020204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altLang="ja-JP"/>
          </a:p>
          <a:p>
            <a:pPr indent="-228600" algn="l">
              <a:buFont typeface="Arial" panose="020B0604020202020204" pitchFamily="34" charset="0"/>
              <a:buChar char="•"/>
            </a:pPr>
            <a:endParaRPr kumimoji="1" lang="en-US" altLang="ja-JP"/>
          </a:p>
        </p:txBody>
      </p:sp>
      <p:sp>
        <p:nvSpPr>
          <p:cNvPr id="93" name="Oval 88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白黒の写真にテキストが書いてあるスマートフォン&#10;&#10;AI 生成コンテンツは誤りを含む可能性があります。">
            <a:extLst>
              <a:ext uri="{FF2B5EF4-FFF2-40B4-BE49-F238E27FC236}">
                <a16:creationId xmlns:a16="http://schemas.microsoft.com/office/drawing/2014/main" id="{B26ED9B7-CE71-18FA-C63A-129544D403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40" r="1" b="1"/>
          <a:stretch>
            <a:fillRect/>
          </a:stretch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91" name="Arc 90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Iイラスト)頭の中に思い浮かべる癒し空間｜空風">
            <a:extLst>
              <a:ext uri="{FF2B5EF4-FFF2-40B4-BE49-F238E27FC236}">
                <a16:creationId xmlns:a16="http://schemas.microsoft.com/office/drawing/2014/main" id="{CBCB3230-E154-00F8-ABE3-B78004DC04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532" r="-3" b="-3"/>
          <a:stretch>
            <a:fillRect/>
          </a:stretch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4416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6194716" y="739978"/>
            <a:ext cx="5334930" cy="300414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lvl="0" indent="0" algn="ctr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ja" sz="60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</a:t>
            </a:r>
            <a:r>
              <a:rPr lang="ja" altLang="en-US" sz="60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設計</a:t>
            </a:r>
            <a:endParaRPr lang="en-US" sz="60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" name="Picture 1" descr="設計図イラスト - No: 22137164｜無料イラスト・フリー素材なら「イラストAC」">
            <a:extLst>
              <a:ext uri="{FF2B5EF4-FFF2-40B4-BE49-F238E27FC236}">
                <a16:creationId xmlns:a16="http://schemas.microsoft.com/office/drawing/2014/main" id="{7AD42445-ED70-F0DB-8483-0E5C449006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99" r="2149" b="-3"/>
          <a:stretch>
            <a:fillRect/>
          </a:stretch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120" name="Freeform: Shape 119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009B0E1F-EF82-B628-A6CC-42C15F2B47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4890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ts val="990"/>
            </a:pPr>
            <a:r>
              <a:rPr lang="ja" altLang="en-US" sz="4400" b="1" kern="1200" dirty="0">
                <a:solidFill>
                  <a:srgbClr val="FFFFFF"/>
                </a:solidFill>
                <a:latin typeface="+mj-lt"/>
                <a:ea typeface="游ゴシック Light"/>
                <a:cs typeface="+mj-cs"/>
              </a:rPr>
              <a:t>必要なモジュール</a:t>
            </a:r>
            <a:endParaRPr lang="en-US" sz="4400" b="1" kern="1200" dirty="0">
              <a:solidFill>
                <a:srgbClr val="FFFFFF"/>
              </a:solidFill>
              <a:latin typeface="+mj-lt"/>
              <a:ea typeface="游ゴシック Light"/>
              <a:cs typeface="+mj-cs"/>
            </a:endParaRPr>
          </a:p>
        </p:txBody>
      </p:sp>
      <p:sp>
        <p:nvSpPr>
          <p:cNvPr id="118" name="Arc 11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必要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lv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データを管理、保存するプログラム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(Spread</a:t>
            </a:r>
            <a:r>
              <a:rPr lang="ko-KR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heets)</a:t>
            </a: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ユーザーが適正湿度を設定するプログラム</a:t>
            </a:r>
            <a:r>
              <a:rPr lang="en" altLang="ja-JP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(Spread</a:t>
            </a:r>
            <a:r>
              <a:rPr lang="ko-KR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" altLang="ko-KR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</a:t>
            </a:r>
            <a:r>
              <a:rPr lang="en" altLang="ja-JP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heets)</a:t>
            </a: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利用者に加湿器の状態と室内環境を確認するプログラム　　　　　　</a:t>
            </a:r>
            <a:r>
              <a:rPr lang="en" altLang="ja-JP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ko-KR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</a:t>
            </a:r>
            <a:r>
              <a:rPr lang="en" altLang="ja-JP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pread</a:t>
            </a:r>
            <a:r>
              <a:rPr lang="ko-KR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" altLang="ko-KR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</a:t>
            </a:r>
            <a:r>
              <a:rPr lang="en" altLang="ja-JP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heets)</a:t>
            </a: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REMO3</a:t>
            </a: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からのデータ取得用モジュール</a:t>
            </a:r>
            <a:endParaRPr lang="en-US" altLang="ja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Spread</a:t>
            </a:r>
            <a:r>
              <a:rPr lang="ko-KR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</a:t>
            </a:r>
            <a:r>
              <a:rPr 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heets</a:t>
            </a: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からのデータ取得用モジュール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データを読み取り、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REMO</a:t>
            </a: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へ指示を出す</a:t>
            </a: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モジュール</a:t>
            </a:r>
            <a:endParaRPr lang="en-US" altLang="ja-JP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altLang="ja-JP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</a:t>
            </a: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分ごとにプログラムを実行させるモジュール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lvl="0" indent="-22860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BB4DFC2F-0219-006B-D4B5-9B261B972A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24034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296538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加湿器のシステム処理の流れ</a:t>
            </a:r>
            <a:endParaRPr/>
          </a:p>
        </p:txBody>
      </p:sp>
      <p:sp>
        <p:nvSpPr>
          <p:cNvPr id="115" name="Google Shape;115;p23"/>
          <p:cNvSpPr/>
          <p:nvPr/>
        </p:nvSpPr>
        <p:spPr>
          <a:xfrm>
            <a:off x="293367" y="1637267"/>
            <a:ext cx="17288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 dirty="0"/>
              <a:t>湿度を取得</a:t>
            </a:r>
            <a:endParaRPr lang="zh-CN" alt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 dirty="0"/>
              <a:t>(5分ごと)</a:t>
            </a:r>
            <a:endParaRPr sz="1600" dirty="0"/>
          </a:p>
        </p:txBody>
      </p:sp>
      <p:cxnSp>
        <p:nvCxnSpPr>
          <p:cNvPr id="116" name="Google Shape;116;p23"/>
          <p:cNvCxnSpPr>
            <a:stCxn id="115" idx="3"/>
            <a:endCxn id="117" idx="1"/>
          </p:cNvCxnSpPr>
          <p:nvPr/>
        </p:nvCxnSpPr>
        <p:spPr>
          <a:xfrm>
            <a:off x="2022167" y="1916867"/>
            <a:ext cx="490334" cy="536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8" name="Google Shape;118;p23"/>
          <p:cNvSpPr/>
          <p:nvPr/>
        </p:nvSpPr>
        <p:spPr>
          <a:xfrm>
            <a:off x="5916951" y="1535067"/>
            <a:ext cx="1874000" cy="763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加湿器は</a:t>
            </a:r>
            <a:endParaRPr lang="zh-CN" altLang="en-US"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ついてない？</a:t>
            </a:r>
            <a:endParaRPr sz="1800"/>
          </a:p>
        </p:txBody>
      </p:sp>
      <p:sp>
        <p:nvSpPr>
          <p:cNvPr id="119" name="Google Shape;119;p23"/>
          <p:cNvSpPr/>
          <p:nvPr/>
        </p:nvSpPr>
        <p:spPr>
          <a:xfrm>
            <a:off x="8874167" y="1637251"/>
            <a:ext cx="1728800" cy="559200"/>
          </a:xfrm>
          <a:prstGeom prst="roundRect">
            <a:avLst>
              <a:gd name="adj" fmla="val 7111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加湿器を稼働</a:t>
            </a:r>
            <a:endParaRPr lang="zh-CN" altLang="en-US" sz="1800" dirty="0"/>
          </a:p>
        </p:txBody>
      </p:sp>
      <p:sp>
        <p:nvSpPr>
          <p:cNvPr id="117" name="Google Shape;117;p23"/>
          <p:cNvSpPr/>
          <p:nvPr/>
        </p:nvSpPr>
        <p:spPr>
          <a:xfrm>
            <a:off x="2512501" y="1669463"/>
            <a:ext cx="2479723" cy="50553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今の湿度  &lt;閾値(低)</a:t>
            </a:r>
            <a:endParaRPr sz="1800" dirty="0"/>
          </a:p>
        </p:txBody>
      </p:sp>
      <p:cxnSp>
        <p:nvCxnSpPr>
          <p:cNvPr id="120" name="Google Shape;120;p23"/>
          <p:cNvCxnSpPr>
            <a:stCxn id="117" idx="3"/>
            <a:endCxn id="118" idx="1"/>
          </p:cNvCxnSpPr>
          <p:nvPr/>
        </p:nvCxnSpPr>
        <p:spPr>
          <a:xfrm>
            <a:off x="4984682" y="1915707"/>
            <a:ext cx="943436" cy="159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1" name="Google Shape;121;p23"/>
          <p:cNvSpPr txBox="1"/>
          <p:nvPr/>
        </p:nvSpPr>
        <p:spPr>
          <a:xfrm>
            <a:off x="5089208" y="1524835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22" name="Google Shape;122;p23"/>
          <p:cNvSpPr txBox="1"/>
          <p:nvPr/>
        </p:nvSpPr>
        <p:spPr>
          <a:xfrm>
            <a:off x="2972167" y="2321813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23" name="Google Shape;123;p23"/>
          <p:cNvCxnSpPr>
            <a:stCxn id="118" idx="3"/>
            <a:endCxn id="119" idx="1"/>
          </p:cNvCxnSpPr>
          <p:nvPr/>
        </p:nvCxnSpPr>
        <p:spPr>
          <a:xfrm>
            <a:off x="7790951" y="1916867"/>
            <a:ext cx="1083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4" name="Google Shape;124;p23"/>
          <p:cNvSpPr txBox="1"/>
          <p:nvPr/>
        </p:nvSpPr>
        <p:spPr>
          <a:xfrm>
            <a:off x="7986317" y="1546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25" name="Google Shape;125;p23"/>
          <p:cNvSpPr/>
          <p:nvPr/>
        </p:nvSpPr>
        <p:spPr>
          <a:xfrm>
            <a:off x="5086733" y="5149000"/>
            <a:ext cx="3389200" cy="763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１回の処理を終了</a:t>
            </a:r>
            <a:endParaRPr sz="2489"/>
          </a:p>
        </p:txBody>
      </p:sp>
      <p:cxnSp>
        <p:nvCxnSpPr>
          <p:cNvPr id="126" name="Google Shape;126;p23"/>
          <p:cNvCxnSpPr>
            <a:stCxn id="119" idx="2"/>
            <a:endCxn id="125" idx="3"/>
          </p:cNvCxnSpPr>
          <p:nvPr/>
        </p:nvCxnSpPr>
        <p:spPr>
          <a:xfrm rot="5400000">
            <a:off x="7439967" y="3232251"/>
            <a:ext cx="3334400" cy="12628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23"/>
          <p:cNvSpPr/>
          <p:nvPr/>
        </p:nvSpPr>
        <p:spPr>
          <a:xfrm>
            <a:off x="2829367" y="2898733"/>
            <a:ext cx="17288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800"/>
              <a:t>加湿器は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800"/>
              <a:t>ついてない</a:t>
            </a:r>
            <a:r>
              <a:rPr lang="en-US" altLang="ja-JP" sz="1800"/>
              <a:t>?</a:t>
            </a:r>
            <a:endParaRPr lang="ja-JP" altLang="en-US" sz="1800"/>
          </a:p>
        </p:txBody>
      </p:sp>
      <p:cxnSp>
        <p:nvCxnSpPr>
          <p:cNvPr id="128" name="Google Shape;128;p23"/>
          <p:cNvCxnSpPr/>
          <p:nvPr/>
        </p:nvCxnSpPr>
        <p:spPr>
          <a:xfrm>
            <a:off x="3693767" y="2196400"/>
            <a:ext cx="0" cy="70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9" name="Google Shape;129;p23"/>
          <p:cNvSpPr/>
          <p:nvPr/>
        </p:nvSpPr>
        <p:spPr>
          <a:xfrm>
            <a:off x="2888567" y="4160200"/>
            <a:ext cx="16104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今の湿度  &gt;閾値(高)?</a:t>
            </a:r>
            <a:endParaRPr sz="1800"/>
          </a:p>
        </p:txBody>
      </p:sp>
      <p:cxnSp>
        <p:nvCxnSpPr>
          <p:cNvPr id="130" name="Google Shape;130;p23"/>
          <p:cNvCxnSpPr>
            <a:stCxn id="127" idx="2"/>
            <a:endCxn id="129" idx="0"/>
          </p:cNvCxnSpPr>
          <p:nvPr/>
        </p:nvCxnSpPr>
        <p:spPr>
          <a:xfrm>
            <a:off x="3693767" y="3457933"/>
            <a:ext cx="0" cy="70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1" name="Google Shape;131;p23"/>
          <p:cNvSpPr/>
          <p:nvPr/>
        </p:nvSpPr>
        <p:spPr>
          <a:xfrm>
            <a:off x="5916935" y="4160200"/>
            <a:ext cx="17288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加湿器を停止</a:t>
            </a:r>
            <a:endParaRPr lang="zh-CN" altLang="en-US" sz="1800"/>
          </a:p>
        </p:txBody>
      </p:sp>
      <p:cxnSp>
        <p:nvCxnSpPr>
          <p:cNvPr id="132" name="Google Shape;132;p23"/>
          <p:cNvCxnSpPr>
            <a:stCxn id="129" idx="3"/>
            <a:endCxn id="131" idx="1"/>
          </p:cNvCxnSpPr>
          <p:nvPr/>
        </p:nvCxnSpPr>
        <p:spPr>
          <a:xfrm>
            <a:off x="4498967" y="4439800"/>
            <a:ext cx="1418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3" name="Google Shape;133;p23"/>
          <p:cNvSpPr txBox="1"/>
          <p:nvPr/>
        </p:nvSpPr>
        <p:spPr>
          <a:xfrm>
            <a:off x="4909351" y="3874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2972167" y="3583280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35" name="Google Shape;135;p23"/>
          <p:cNvCxnSpPr>
            <a:stCxn id="129" idx="2"/>
            <a:endCxn id="125" idx="1"/>
          </p:cNvCxnSpPr>
          <p:nvPr/>
        </p:nvCxnSpPr>
        <p:spPr>
          <a:xfrm rot="16200000" flipH="1">
            <a:off x="3984367" y="4428800"/>
            <a:ext cx="811600" cy="13928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23"/>
          <p:cNvSpPr txBox="1"/>
          <p:nvPr/>
        </p:nvSpPr>
        <p:spPr>
          <a:xfrm>
            <a:off x="2972000" y="4844747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37" name="Google Shape;137;p23"/>
          <p:cNvCxnSpPr/>
          <p:nvPr/>
        </p:nvCxnSpPr>
        <p:spPr>
          <a:xfrm rot="10800000" flipH="1">
            <a:off x="3702567" y="5528800"/>
            <a:ext cx="1375200" cy="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8" name="Google Shape;138;p23"/>
          <p:cNvCxnSpPr>
            <a:stCxn id="131" idx="3"/>
          </p:cNvCxnSpPr>
          <p:nvPr/>
        </p:nvCxnSpPr>
        <p:spPr>
          <a:xfrm>
            <a:off x="7645735" y="4439800"/>
            <a:ext cx="2082000" cy="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23"/>
          <p:cNvCxnSpPr/>
          <p:nvPr/>
        </p:nvCxnSpPr>
        <p:spPr>
          <a:xfrm rot="10800000">
            <a:off x="8469867" y="5528800"/>
            <a:ext cx="1252000" cy="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0" name="Google Shape;140;p23"/>
          <p:cNvSpPr txBox="1"/>
          <p:nvPr/>
        </p:nvSpPr>
        <p:spPr>
          <a:xfrm>
            <a:off x="5086717" y="2710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41" name="Google Shape;141;p23"/>
          <p:cNvCxnSpPr/>
          <p:nvPr/>
        </p:nvCxnSpPr>
        <p:spPr>
          <a:xfrm>
            <a:off x="4558168" y="3246033"/>
            <a:ext cx="5162400" cy="2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" name="Google Shape;142;p23"/>
          <p:cNvSpPr txBox="1"/>
          <p:nvPr/>
        </p:nvSpPr>
        <p:spPr>
          <a:xfrm>
            <a:off x="7924133" y="2346347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43" name="Google Shape;143;p23"/>
          <p:cNvCxnSpPr>
            <a:cxnSpLocks/>
            <a:stCxn id="118" idx="2"/>
          </p:cNvCxnSpPr>
          <p:nvPr/>
        </p:nvCxnSpPr>
        <p:spPr>
          <a:xfrm rot="16200000" flipH="1">
            <a:off x="8058886" y="1093732"/>
            <a:ext cx="474746" cy="288461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23"/>
          <p:cNvSpPr/>
          <p:nvPr/>
        </p:nvSpPr>
        <p:spPr>
          <a:xfrm>
            <a:off x="65767" y="3250000"/>
            <a:ext cx="2184000" cy="2379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4472C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スプレッド</a:t>
            </a:r>
            <a:endParaRPr lang="zh-CN" altLang="en-US"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シートに</a:t>
            </a:r>
            <a:endParaRPr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現在の時間と</a:t>
            </a:r>
            <a:endParaRPr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湿度を書き込む</a:t>
            </a:r>
            <a:endParaRPr sz="1800" dirty="0"/>
          </a:p>
        </p:txBody>
      </p:sp>
      <p:cxnSp>
        <p:nvCxnSpPr>
          <p:cNvPr id="145" name="Google Shape;145;p23"/>
          <p:cNvCxnSpPr>
            <a:stCxn id="115" idx="2"/>
            <a:endCxn id="144" idx="0"/>
          </p:cNvCxnSpPr>
          <p:nvPr/>
        </p:nvCxnSpPr>
        <p:spPr>
          <a:xfrm>
            <a:off x="1157767" y="2196467"/>
            <a:ext cx="0" cy="105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5B74E2F-4990-DA7F-BC32-4A7F15DCE4D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329866" y="6217623"/>
            <a:ext cx="665091" cy="524800"/>
          </a:xfrm>
        </p:spPr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602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スピーカーのシステム処理の流れ</a:t>
            </a:r>
            <a:endParaRPr/>
          </a:p>
        </p:txBody>
      </p:sp>
      <p:sp>
        <p:nvSpPr>
          <p:cNvPr id="151" name="Google Shape;151;p24"/>
          <p:cNvSpPr/>
          <p:nvPr/>
        </p:nvSpPr>
        <p:spPr>
          <a:xfrm>
            <a:off x="293367" y="1637267"/>
            <a:ext cx="17288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湿度を取得</a:t>
            </a:r>
            <a:endParaRPr lang="zh-CN" altLang="en-US"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(5分ごと)</a:t>
            </a:r>
            <a:endParaRPr sz="1800"/>
          </a:p>
        </p:txBody>
      </p:sp>
      <p:cxnSp>
        <p:nvCxnSpPr>
          <p:cNvPr id="152" name="Google Shape;152;p24"/>
          <p:cNvCxnSpPr>
            <a:stCxn id="151" idx="3"/>
            <a:endCxn id="153" idx="1"/>
          </p:cNvCxnSpPr>
          <p:nvPr/>
        </p:nvCxnSpPr>
        <p:spPr>
          <a:xfrm>
            <a:off x="2022167" y="1916867"/>
            <a:ext cx="87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54;p24"/>
          <p:cNvSpPr/>
          <p:nvPr/>
        </p:nvSpPr>
        <p:spPr>
          <a:xfrm>
            <a:off x="5916951" y="1535067"/>
            <a:ext cx="1874000" cy="763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スピーカーは</a:t>
            </a:r>
            <a:endParaRPr lang="zh-CN" altLang="en-US"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ついてない？</a:t>
            </a:r>
            <a:endParaRPr sz="1800"/>
          </a:p>
        </p:txBody>
      </p:sp>
      <p:sp>
        <p:nvSpPr>
          <p:cNvPr id="155" name="Google Shape;155;p24"/>
          <p:cNvSpPr/>
          <p:nvPr/>
        </p:nvSpPr>
        <p:spPr>
          <a:xfrm>
            <a:off x="8874167" y="1661080"/>
            <a:ext cx="1802563" cy="511575"/>
          </a:xfrm>
          <a:prstGeom prst="roundRect">
            <a:avLst>
              <a:gd name="adj" fmla="val 7111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400" dirty="0"/>
              <a:t>スピーカーを稼働</a:t>
            </a:r>
            <a:endParaRPr lang="zh-CN" altLang="en-US" sz="1400" dirty="0"/>
          </a:p>
        </p:txBody>
      </p:sp>
      <p:sp>
        <p:nvSpPr>
          <p:cNvPr id="153" name="Google Shape;153;p24"/>
          <p:cNvSpPr/>
          <p:nvPr/>
        </p:nvSpPr>
        <p:spPr>
          <a:xfrm>
            <a:off x="2898867" y="1637267"/>
            <a:ext cx="16104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今の湿度  &lt;閾値(低)?</a:t>
            </a:r>
            <a:endParaRPr lang="zh-CN" altLang="en-US" sz="1800"/>
          </a:p>
        </p:txBody>
      </p:sp>
      <p:cxnSp>
        <p:nvCxnSpPr>
          <p:cNvPr id="156" name="Google Shape;156;p24"/>
          <p:cNvCxnSpPr>
            <a:stCxn id="153" idx="3"/>
            <a:endCxn id="154" idx="1"/>
          </p:cNvCxnSpPr>
          <p:nvPr/>
        </p:nvCxnSpPr>
        <p:spPr>
          <a:xfrm>
            <a:off x="4509267" y="1916867"/>
            <a:ext cx="140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7" name="Google Shape;157;p24"/>
          <p:cNvSpPr txBox="1"/>
          <p:nvPr/>
        </p:nvSpPr>
        <p:spPr>
          <a:xfrm>
            <a:off x="4799433" y="1546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2972167" y="2321813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59" name="Google Shape;159;p24"/>
          <p:cNvCxnSpPr>
            <a:stCxn id="154" idx="3"/>
            <a:endCxn id="155" idx="1"/>
          </p:cNvCxnSpPr>
          <p:nvPr/>
        </p:nvCxnSpPr>
        <p:spPr>
          <a:xfrm>
            <a:off x="7790951" y="1916867"/>
            <a:ext cx="1083216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0" name="Google Shape;160;p24"/>
          <p:cNvSpPr txBox="1"/>
          <p:nvPr/>
        </p:nvSpPr>
        <p:spPr>
          <a:xfrm>
            <a:off x="7986317" y="1546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61" name="Google Shape;161;p24"/>
          <p:cNvSpPr/>
          <p:nvPr/>
        </p:nvSpPr>
        <p:spPr>
          <a:xfrm>
            <a:off x="5086733" y="5149000"/>
            <a:ext cx="3389200" cy="763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１回の処理を終了</a:t>
            </a:r>
            <a:endParaRPr sz="2489"/>
          </a:p>
        </p:txBody>
      </p:sp>
      <p:cxnSp>
        <p:nvCxnSpPr>
          <p:cNvPr id="162" name="Google Shape;162;p24"/>
          <p:cNvCxnSpPr>
            <a:stCxn id="155" idx="2"/>
            <a:endCxn id="161" idx="3"/>
          </p:cNvCxnSpPr>
          <p:nvPr/>
        </p:nvCxnSpPr>
        <p:spPr>
          <a:xfrm rot="5400000">
            <a:off x="7446619" y="3201969"/>
            <a:ext cx="3358145" cy="129951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" name="Google Shape;163;p24"/>
          <p:cNvSpPr/>
          <p:nvPr/>
        </p:nvSpPr>
        <p:spPr>
          <a:xfrm>
            <a:off x="2829367" y="2898733"/>
            <a:ext cx="17288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スピーカーは</a:t>
            </a:r>
            <a:endParaRPr lang="zh-CN" altLang="en-US"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ついてない?</a:t>
            </a:r>
            <a:endParaRPr sz="1800"/>
          </a:p>
        </p:txBody>
      </p:sp>
      <p:cxnSp>
        <p:nvCxnSpPr>
          <p:cNvPr id="164" name="Google Shape;164;p24"/>
          <p:cNvCxnSpPr/>
          <p:nvPr/>
        </p:nvCxnSpPr>
        <p:spPr>
          <a:xfrm>
            <a:off x="3693767" y="2196400"/>
            <a:ext cx="0" cy="70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5" name="Google Shape;165;p24"/>
          <p:cNvSpPr/>
          <p:nvPr/>
        </p:nvSpPr>
        <p:spPr>
          <a:xfrm>
            <a:off x="2888567" y="4160200"/>
            <a:ext cx="16104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今の湿度  &gt;閾値(高)?</a:t>
            </a:r>
            <a:endParaRPr sz="1800"/>
          </a:p>
        </p:txBody>
      </p:sp>
      <p:cxnSp>
        <p:nvCxnSpPr>
          <p:cNvPr id="166" name="Google Shape;166;p24"/>
          <p:cNvCxnSpPr>
            <a:stCxn id="163" idx="2"/>
            <a:endCxn id="165" idx="0"/>
          </p:cNvCxnSpPr>
          <p:nvPr/>
        </p:nvCxnSpPr>
        <p:spPr>
          <a:xfrm>
            <a:off x="3693767" y="3457933"/>
            <a:ext cx="0" cy="70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7" name="Google Shape;167;p24"/>
          <p:cNvSpPr/>
          <p:nvPr/>
        </p:nvSpPr>
        <p:spPr>
          <a:xfrm>
            <a:off x="5916933" y="4160200"/>
            <a:ext cx="21840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スピーカーを停止</a:t>
            </a:r>
            <a:endParaRPr lang="zh-CN" altLang="en-US" sz="1800"/>
          </a:p>
        </p:txBody>
      </p:sp>
      <p:cxnSp>
        <p:nvCxnSpPr>
          <p:cNvPr id="168" name="Google Shape;168;p24"/>
          <p:cNvCxnSpPr>
            <a:stCxn id="165" idx="3"/>
            <a:endCxn id="167" idx="1"/>
          </p:cNvCxnSpPr>
          <p:nvPr/>
        </p:nvCxnSpPr>
        <p:spPr>
          <a:xfrm>
            <a:off x="4498967" y="4439800"/>
            <a:ext cx="1418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9" name="Google Shape;169;p24"/>
          <p:cNvSpPr txBox="1"/>
          <p:nvPr/>
        </p:nvSpPr>
        <p:spPr>
          <a:xfrm>
            <a:off x="4909351" y="3874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3051542" y="3630905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71" name="Google Shape;171;p24"/>
          <p:cNvCxnSpPr>
            <a:stCxn id="165" idx="2"/>
            <a:endCxn id="161" idx="1"/>
          </p:cNvCxnSpPr>
          <p:nvPr/>
        </p:nvCxnSpPr>
        <p:spPr>
          <a:xfrm rot="16200000" flipH="1">
            <a:off x="3984367" y="4428800"/>
            <a:ext cx="811600" cy="13928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Google Shape;172;p24"/>
          <p:cNvSpPr txBox="1"/>
          <p:nvPr/>
        </p:nvSpPr>
        <p:spPr>
          <a:xfrm>
            <a:off x="2972000" y="4844747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73" name="Google Shape;173;p24"/>
          <p:cNvCxnSpPr/>
          <p:nvPr/>
        </p:nvCxnSpPr>
        <p:spPr>
          <a:xfrm rot="10800000" flipH="1">
            <a:off x="3702567" y="5528800"/>
            <a:ext cx="1375200" cy="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4" name="Google Shape;174;p24"/>
          <p:cNvCxnSpPr>
            <a:stCxn id="167" idx="3"/>
          </p:cNvCxnSpPr>
          <p:nvPr/>
        </p:nvCxnSpPr>
        <p:spPr>
          <a:xfrm rot="10800000" flipH="1">
            <a:off x="8100933" y="4435000"/>
            <a:ext cx="1819200" cy="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24"/>
          <p:cNvCxnSpPr/>
          <p:nvPr/>
        </p:nvCxnSpPr>
        <p:spPr>
          <a:xfrm rot="10800000">
            <a:off x="8469867" y="5528800"/>
            <a:ext cx="1252000" cy="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4"/>
          <p:cNvSpPr txBox="1"/>
          <p:nvPr/>
        </p:nvSpPr>
        <p:spPr>
          <a:xfrm>
            <a:off x="5086717" y="2710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77" name="Google Shape;177;p24"/>
          <p:cNvCxnSpPr/>
          <p:nvPr/>
        </p:nvCxnSpPr>
        <p:spPr>
          <a:xfrm>
            <a:off x="4558168" y="3246033"/>
            <a:ext cx="5162400" cy="2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8" name="Google Shape;178;p24"/>
          <p:cNvSpPr txBox="1"/>
          <p:nvPr/>
        </p:nvSpPr>
        <p:spPr>
          <a:xfrm>
            <a:off x="7924133" y="2346347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79" name="Google Shape;179;p24"/>
          <p:cNvCxnSpPr>
            <a:stCxn id="154" idx="2"/>
          </p:cNvCxnSpPr>
          <p:nvPr/>
        </p:nvCxnSpPr>
        <p:spPr>
          <a:xfrm rot="16200000" flipH="1">
            <a:off x="8078751" y="1073867"/>
            <a:ext cx="449600" cy="2899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94AFB2E7-4AFF-B2F8-9AAC-29B849BFD4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91275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計画表イラスト｜無料イラスト・フリー素材なら「イラストAC」">
            <a:extLst>
              <a:ext uri="{FF2B5EF4-FFF2-40B4-BE49-F238E27FC236}">
                <a16:creationId xmlns:a16="http://schemas.microsoft.com/office/drawing/2014/main" id="{B8E24E43-8848-3BF3-5B53-8CFBBD189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48" y="854362"/>
            <a:ext cx="4787515" cy="4841393"/>
          </a:xfrm>
          <a:prstGeom prst="rect">
            <a:avLst/>
          </a:prstGeom>
        </p:spPr>
      </p:pic>
      <p:sp>
        <p:nvSpPr>
          <p:cNvPr id="5" name="Google Shape;184;p25">
            <a:extLst>
              <a:ext uri="{FF2B5EF4-FFF2-40B4-BE49-F238E27FC236}">
                <a16:creationId xmlns:a16="http://schemas.microsoft.com/office/drawing/2014/main" id="{9038A41F-73A8-2A47-CB87-2654BB4659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89025" y="2649750"/>
            <a:ext cx="3837363" cy="112987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6000">
                <a:latin typeface="游ゴシック Light"/>
                <a:ea typeface="游ゴシック Light"/>
              </a:rPr>
              <a:t>4. 開発計画</a:t>
            </a:r>
            <a:endParaRPr lang="zh-CN" altLang="en-US" sz="6000">
              <a:latin typeface="游ゴシック Light"/>
              <a:ea typeface="游ゴシック Light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DB456F-900E-2B46-F829-D27A7CB5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z="2000" smtClean="0"/>
              <a:t>14</a:t>
            </a:fld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108150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>
            <a:spLocks noGrp="1"/>
          </p:cNvSpPr>
          <p:nvPr>
            <p:ph type="title"/>
          </p:nvPr>
        </p:nvSpPr>
        <p:spPr>
          <a:xfrm>
            <a:off x="415600" y="517079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3200"/>
              <a:t>開発体制</a:t>
            </a:r>
          </a:p>
        </p:txBody>
      </p:sp>
      <p:sp>
        <p:nvSpPr>
          <p:cNvPr id="190" name="Google Shape;190;p26"/>
          <p:cNvSpPr/>
          <p:nvPr/>
        </p:nvSpPr>
        <p:spPr>
          <a:xfrm>
            <a:off x="415767" y="2865433"/>
            <a:ext cx="3131600" cy="67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リーダー：藤本</a:t>
            </a:r>
            <a:endParaRPr sz="2489"/>
          </a:p>
        </p:txBody>
      </p:sp>
      <p:sp>
        <p:nvSpPr>
          <p:cNvPr id="191" name="Google Shape;191;p26"/>
          <p:cNvSpPr/>
          <p:nvPr/>
        </p:nvSpPr>
        <p:spPr>
          <a:xfrm>
            <a:off x="5013167" y="901033"/>
            <a:ext cx="3131600" cy="67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開発文書責任者：</a:t>
            </a:r>
            <a:endParaRPr sz="2489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　　　CHOI ,近久 </a:t>
            </a:r>
            <a:endParaRPr sz="2489"/>
          </a:p>
        </p:txBody>
      </p:sp>
      <p:sp>
        <p:nvSpPr>
          <p:cNvPr id="192" name="Google Shape;192;p26"/>
          <p:cNvSpPr/>
          <p:nvPr/>
        </p:nvSpPr>
        <p:spPr>
          <a:xfrm>
            <a:off x="5013367" y="2865433"/>
            <a:ext cx="3188000" cy="67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 dirty="0"/>
              <a:t>プログラム責任者：</a:t>
            </a:r>
            <a:endParaRPr sz="2489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 dirty="0"/>
              <a:t>CHOI,WU,細江</a:t>
            </a:r>
            <a:endParaRPr sz="2489" dirty="0"/>
          </a:p>
        </p:txBody>
      </p:sp>
      <p:sp>
        <p:nvSpPr>
          <p:cNvPr id="193" name="Google Shape;193;p26"/>
          <p:cNvSpPr/>
          <p:nvPr/>
        </p:nvSpPr>
        <p:spPr>
          <a:xfrm>
            <a:off x="5013167" y="4830633"/>
            <a:ext cx="3131600" cy="67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資料責任者：</a:t>
            </a:r>
            <a:endParaRPr sz="2489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全員</a:t>
            </a:r>
            <a:endParaRPr sz="2489"/>
          </a:p>
        </p:txBody>
      </p:sp>
      <p:cxnSp>
        <p:nvCxnSpPr>
          <p:cNvPr id="194" name="Google Shape;194;p26"/>
          <p:cNvCxnSpPr>
            <a:stCxn id="190" idx="3"/>
            <a:endCxn id="192" idx="1"/>
          </p:cNvCxnSpPr>
          <p:nvPr/>
        </p:nvCxnSpPr>
        <p:spPr>
          <a:xfrm>
            <a:off x="3547367" y="3202033"/>
            <a:ext cx="1466000" cy="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26"/>
          <p:cNvCxnSpPr>
            <a:stCxn id="190" idx="3"/>
            <a:endCxn id="191" idx="1"/>
          </p:cNvCxnSpPr>
          <p:nvPr/>
        </p:nvCxnSpPr>
        <p:spPr>
          <a:xfrm rot="10800000" flipH="1">
            <a:off x="3547367" y="1237633"/>
            <a:ext cx="1466000" cy="19644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" name="Google Shape;196;p26"/>
          <p:cNvCxnSpPr>
            <a:stCxn id="190" idx="3"/>
            <a:endCxn id="193" idx="1"/>
          </p:cNvCxnSpPr>
          <p:nvPr/>
        </p:nvCxnSpPr>
        <p:spPr>
          <a:xfrm>
            <a:off x="3547367" y="3202033"/>
            <a:ext cx="1466000" cy="19652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7" name="Google Shape;197;p26"/>
          <p:cNvSpPr txBox="1"/>
          <p:nvPr/>
        </p:nvSpPr>
        <p:spPr>
          <a:xfrm>
            <a:off x="8144767" y="901033"/>
            <a:ext cx="3631600" cy="13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・要求書、設計書、</a:t>
            </a:r>
            <a:endParaRPr sz="2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　プロジェクト計画書</a:t>
            </a:r>
            <a:endParaRPr sz="2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　の管理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198" name="Google Shape;198;p26"/>
          <p:cNvSpPr txBox="1"/>
          <p:nvPr/>
        </p:nvSpPr>
        <p:spPr>
          <a:xfrm>
            <a:off x="8230967" y="2820233"/>
            <a:ext cx="34592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・各モジュールの管理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199" name="Google Shape;199;p26"/>
          <p:cNvSpPr txBox="1"/>
          <p:nvPr/>
        </p:nvSpPr>
        <p:spPr>
          <a:xfrm>
            <a:off x="8201367" y="4830633"/>
            <a:ext cx="3294400" cy="6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・中間発表、</a:t>
            </a:r>
            <a:endParaRPr sz="2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　成果発表資料の管理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92C38505-6AE6-D629-8C05-C7C4D6644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42074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b="1" u="sng"/>
              <a:t>開発経過</a:t>
            </a:r>
            <a:endParaRPr b="1" u="sng"/>
          </a:p>
        </p:txBody>
      </p:sp>
      <p:pic>
        <p:nvPicPr>
          <p:cNvPr id="2" name="図 1" descr="グラフ&#10;&#10;AI 生成コンテンツは誤りを含む可能性があります。">
            <a:extLst>
              <a:ext uri="{FF2B5EF4-FFF2-40B4-BE49-F238E27FC236}">
                <a16:creationId xmlns:a16="http://schemas.microsoft.com/office/drawing/2014/main" id="{9C1C6735-7EBF-3324-C5C5-8333624968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37" b="54660"/>
          <a:stretch>
            <a:fillRect/>
          </a:stretch>
        </p:blipFill>
        <p:spPr>
          <a:xfrm>
            <a:off x="745368" y="1495579"/>
            <a:ext cx="10701263" cy="3866841"/>
          </a:xfrm>
          <a:prstGeom prst="rect">
            <a:avLst/>
          </a:prstGeom>
        </p:spPr>
      </p:pic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C01446AD-C462-6D09-B56C-8CE1BD7755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53963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542583" y="466350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b="1" u="sng"/>
              <a:t>開発経過</a:t>
            </a:r>
            <a:endParaRPr b="1" u="sng"/>
          </a:p>
        </p:txBody>
      </p:sp>
      <p:pic>
        <p:nvPicPr>
          <p:cNvPr id="5" name="図 4" descr="グラフ&#10;&#10;AI 生成コンテンツは誤りを含む可能性があります。">
            <a:extLst>
              <a:ext uri="{FF2B5EF4-FFF2-40B4-BE49-F238E27FC236}">
                <a16:creationId xmlns:a16="http://schemas.microsoft.com/office/drawing/2014/main" id="{56A895D0-B8B2-5E75-C5B4-68EAECD54F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5204"/>
          <a:stretch>
            <a:fillRect/>
          </a:stretch>
        </p:blipFill>
        <p:spPr>
          <a:xfrm>
            <a:off x="1240047" y="1825879"/>
            <a:ext cx="9551896" cy="4183971"/>
          </a:xfrm>
          <a:prstGeom prst="rect">
            <a:avLst/>
          </a:prstGeom>
        </p:spPr>
      </p:pic>
      <p:pic>
        <p:nvPicPr>
          <p:cNvPr id="7" name="図 6" descr="グラフ&#10;&#10;AI 生成コンテンツは誤りを含む可能性があります。">
            <a:extLst>
              <a:ext uri="{FF2B5EF4-FFF2-40B4-BE49-F238E27FC236}">
                <a16:creationId xmlns:a16="http://schemas.microsoft.com/office/drawing/2014/main" id="{96F658C0-3700-285D-2DF4-91515FDBED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170" t="568" r="169" b="92494"/>
          <a:stretch>
            <a:fillRect/>
          </a:stretch>
        </p:blipFill>
        <p:spPr>
          <a:xfrm>
            <a:off x="1240047" y="1296112"/>
            <a:ext cx="9551896" cy="529767"/>
          </a:xfrm>
          <a:prstGeom prst="rect">
            <a:avLst/>
          </a:prstGeom>
        </p:spPr>
      </p:pic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5B7D591-DF71-28A6-ABD0-AE51AA924E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3329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9F8872-A887-6FB5-66AE-DEEE06CE59CD}"/>
              </a:ext>
            </a:extLst>
          </p:cNvPr>
          <p:cNvSpPr txBox="1"/>
          <p:nvPr/>
        </p:nvSpPr>
        <p:spPr>
          <a:xfrm>
            <a:off x="4038600" y="1939159"/>
            <a:ext cx="7644627" cy="275108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5.</a:t>
            </a:r>
            <a:r>
              <a:rPr lang="en-US" altLang="ja-JP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ja-JP" alt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感想・展望</a:t>
            </a:r>
            <a:endParaRPr lang="en-US" sz="6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BE1215C-D73C-8060-B689-CB0F8053B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z="2000" smtClean="0"/>
              <a:t>18</a:t>
            </a:fld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2686572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吹き出し 感想イラスト - No: 1319125｜無料イラスト・フリー素材なら「イラストAC」">
            <a:extLst>
              <a:ext uri="{FF2B5EF4-FFF2-40B4-BE49-F238E27FC236}">
                <a16:creationId xmlns:a16="http://schemas.microsoft.com/office/drawing/2014/main" id="{80F630EC-B212-196F-113C-329761E43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890" y="138716"/>
            <a:ext cx="9800844" cy="69082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2FEF23-FB8F-6C4B-ED28-DBBD603E5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944" y="-635"/>
            <a:ext cx="10515600" cy="1325563"/>
          </a:xfrm>
        </p:spPr>
        <p:txBody>
          <a:bodyPr/>
          <a:lstStyle/>
          <a:p>
            <a:r>
              <a:rPr lang="ja-JP" altLang="en-US" sz="3000" err="1">
                <a:solidFill>
                  <a:srgbClr val="FF5722"/>
                </a:solidFill>
                <a:ea typeface="+mj-lt"/>
                <a:cs typeface="+mj-lt"/>
              </a:rPr>
              <a:t>感想・展望</a:t>
            </a:r>
            <a:endParaRPr lang="en-US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971B97-7D41-B5A1-90B1-A4CA8B1577A7}"/>
              </a:ext>
            </a:extLst>
          </p:cNvPr>
          <p:cNvSpPr txBox="1"/>
          <p:nvPr/>
        </p:nvSpPr>
        <p:spPr>
          <a:xfrm>
            <a:off x="1688592" y="3075674"/>
            <a:ext cx="8058912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000">
                <a:latin typeface="Proxima Nova"/>
                <a:ea typeface="游ゴシック"/>
              </a:rPr>
              <a:t>プロジェクト計画を文書で管理することの必要性</a:t>
            </a:r>
            <a:endParaRPr lang="en-US" altLang="ja-JP" sz="2000" dirty="0">
              <a:latin typeface="Proxima Nova"/>
              <a:ea typeface="游ゴシック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000">
                <a:latin typeface="Proxima Nova"/>
                <a:ea typeface="游ゴシック"/>
              </a:rPr>
              <a:t>作業量の個人差</a:t>
            </a:r>
            <a:endParaRPr lang="en-US" altLang="ja-JP" sz="2000" dirty="0">
              <a:latin typeface="Proxima Nova"/>
              <a:ea typeface="游ゴシック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latin typeface="Proxima Nova"/>
                <a:ea typeface="游ゴシック"/>
              </a:rPr>
              <a:t>REMO</a:t>
            </a:r>
            <a:r>
              <a:rPr lang="ja-JP" altLang="en-US" sz="2000">
                <a:latin typeface="Proxima Nova"/>
                <a:ea typeface="游ゴシック"/>
              </a:rPr>
              <a:t>を買いたくなった</a:t>
            </a:r>
            <a:endParaRPr lang="en-US" altLang="ja-JP" sz="2000" dirty="0">
              <a:latin typeface="Proxima Nova"/>
              <a:ea typeface="游ゴシック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000">
                <a:latin typeface="Proxima Nova"/>
                <a:ea typeface="游ゴシック"/>
              </a:rPr>
              <a:t>スピーカーは癒し空間とあわないと思った</a:t>
            </a:r>
            <a:endParaRPr lang="en-US" altLang="ja-JP" sz="2000" dirty="0">
              <a:latin typeface="Proxima Nova"/>
              <a:ea typeface="游ゴシック"/>
            </a:endParaRPr>
          </a:p>
          <a:p>
            <a:endParaRPr lang="en-US" sz="2000" dirty="0">
              <a:latin typeface="Proxima Nova"/>
              <a:ea typeface="游ゴシック"/>
            </a:endParaRPr>
          </a:p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AC6F665-EED9-C859-BF6F-E58C28AF0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z="2000" smtClean="0"/>
              <a:t>19</a:t>
            </a:fld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2617397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9015-C4D4-DBED-7E1F-37D14D30A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444" y="204081"/>
            <a:ext cx="1883664" cy="1325563"/>
          </a:xfrm>
        </p:spPr>
        <p:txBody>
          <a:bodyPr/>
          <a:lstStyle/>
          <a:p>
            <a:r>
              <a:rPr lang="ja-JP" altLang="en-US">
                <a:ea typeface="游ゴシック Light"/>
              </a:rPr>
              <a:t>目次</a:t>
            </a:r>
            <a:endParaRPr kumimoji="1" lang="en-US"/>
          </a:p>
        </p:txBody>
      </p:sp>
      <p:pic>
        <p:nvPicPr>
          <p:cNvPr id="4" name="Content Placeholder 3" descr="目次テンプレート～無料のフリーイラスト素材集">
            <a:extLst>
              <a:ext uri="{FF2B5EF4-FFF2-40B4-BE49-F238E27FC236}">
                <a16:creationId xmlns:a16="http://schemas.microsoft.com/office/drawing/2014/main" id="{BCD7869D-D2B8-9426-DEF6-56361C5D6C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9805" y="112649"/>
            <a:ext cx="9611669" cy="67470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CE8807-CB0E-9452-5C47-6B9A6C632D10}"/>
              </a:ext>
            </a:extLst>
          </p:cNvPr>
          <p:cNvSpPr txBox="1"/>
          <p:nvPr/>
        </p:nvSpPr>
        <p:spPr>
          <a:xfrm>
            <a:off x="3493008" y="658368"/>
            <a:ext cx="5447360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4000">
                <a:solidFill>
                  <a:srgbClr val="666666"/>
                </a:solidFill>
                <a:latin typeface="Proxima Nova"/>
                <a:ea typeface="游ゴシック"/>
              </a:rPr>
              <a:t>作成物</a:t>
            </a:r>
            <a:endParaRPr 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endParaRPr lang="ja-JP" alt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r>
              <a:rPr lang="ja-JP" altLang="en-US" sz="4000">
                <a:solidFill>
                  <a:srgbClr val="666666"/>
                </a:solidFill>
                <a:latin typeface="Proxima Nova"/>
                <a:ea typeface="游ゴシック"/>
              </a:rPr>
              <a:t>デモンストレーション</a:t>
            </a:r>
            <a:endParaRPr 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endParaRPr lang="ja-JP" alt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r>
              <a:rPr lang="ja-JP" altLang="en-US" sz="4000">
                <a:solidFill>
                  <a:srgbClr val="666666"/>
                </a:solidFill>
                <a:latin typeface="Proxima Nova"/>
                <a:ea typeface="游ゴシック"/>
              </a:rPr>
              <a:t>設計</a:t>
            </a:r>
            <a:endParaRPr 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endParaRPr lang="ja-JP" alt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r>
              <a:rPr lang="ja-JP" altLang="en-US" sz="4000">
                <a:solidFill>
                  <a:srgbClr val="666666"/>
                </a:solidFill>
                <a:latin typeface="Proxima Nova"/>
                <a:ea typeface="游ゴシック"/>
              </a:rPr>
              <a:t>開発計画</a:t>
            </a:r>
            <a:endParaRPr 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endParaRPr lang="ja-JP" alt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r>
              <a:rPr lang="ja-JP" altLang="en-US" sz="4000">
                <a:solidFill>
                  <a:srgbClr val="666666"/>
                </a:solidFill>
                <a:latin typeface="Proxima Nova"/>
                <a:ea typeface="游ゴシック"/>
              </a:rPr>
              <a:t>感想</a:t>
            </a:r>
            <a:endParaRPr 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endParaRPr 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6A394BD-4F82-8ACD-9883-7A2F46D65FC8}"/>
              </a:ext>
            </a:extLst>
          </p:cNvPr>
          <p:cNvSpPr txBox="1"/>
          <p:nvPr/>
        </p:nvSpPr>
        <p:spPr>
          <a:xfrm>
            <a:off x="731520" y="62701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37F9A60D-478E-2869-8BE3-FB2FDA95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z="2000" dirty="0"/>
              <a:t>2</a:t>
            </a:r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5584102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B2CFF2F-7C99-AC22-9B54-1B12B6C0091E}"/>
              </a:ext>
            </a:extLst>
          </p:cNvPr>
          <p:cNvSpPr/>
          <p:nvPr/>
        </p:nvSpPr>
        <p:spPr>
          <a:xfrm>
            <a:off x="627017" y="666206"/>
            <a:ext cx="11312434" cy="604810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0237047-90CD-E5AA-481C-3831B78CDFF0}"/>
              </a:ext>
            </a:extLst>
          </p:cNvPr>
          <p:cNvSpPr txBox="1"/>
          <p:nvPr/>
        </p:nvSpPr>
        <p:spPr>
          <a:xfrm>
            <a:off x="627017" y="666206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par</a:t>
            </a:r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B137A53-87C8-2B94-C43A-D2EDDB03D73A}"/>
              </a:ext>
            </a:extLst>
          </p:cNvPr>
          <p:cNvSpPr txBox="1"/>
          <p:nvPr/>
        </p:nvSpPr>
        <p:spPr>
          <a:xfrm>
            <a:off x="892474" y="378823"/>
            <a:ext cx="718457" cy="287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/>
              <a:t>ユーザ</a:t>
            </a:r>
            <a:endParaRPr kumimoji="1" lang="ja-JP" altLang="en-US" sz="12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765D1F6-036E-D655-5403-5E7C2CB13875}"/>
              </a:ext>
            </a:extLst>
          </p:cNvPr>
          <p:cNvSpPr txBox="1"/>
          <p:nvPr/>
        </p:nvSpPr>
        <p:spPr>
          <a:xfrm>
            <a:off x="2400516" y="373624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/>
              <a:t>スプレトシート</a:t>
            </a:r>
            <a:endParaRPr kumimoji="1" lang="ja-JP" altLang="en-US" sz="1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20D1962-DFC7-A459-A02A-D3718FCEE835}"/>
              </a:ext>
            </a:extLst>
          </p:cNvPr>
          <p:cNvSpPr txBox="1"/>
          <p:nvPr/>
        </p:nvSpPr>
        <p:spPr>
          <a:xfrm>
            <a:off x="4447167" y="373625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dirty="0"/>
              <a:t>REMO</a:t>
            </a:r>
            <a:r>
              <a:rPr lang="en-US" altLang="ko-KR" sz="1200" dirty="0"/>
              <a:t>3</a:t>
            </a:r>
            <a:endParaRPr kumimoji="1" lang="ja-JP" altLang="en-US" sz="120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80A99FE-A35A-B38E-3B06-A7072114E1A3}"/>
              </a:ext>
            </a:extLst>
          </p:cNvPr>
          <p:cNvSpPr txBox="1"/>
          <p:nvPr/>
        </p:nvSpPr>
        <p:spPr>
          <a:xfrm>
            <a:off x="7109725" y="373623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/>
              <a:t>プログラム</a:t>
            </a:r>
            <a:endParaRPr kumimoji="1" lang="ja-JP" altLang="en-US" sz="120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F6E3D27-EC08-C40E-9F80-D21C0A38A687}"/>
              </a:ext>
            </a:extLst>
          </p:cNvPr>
          <p:cNvSpPr txBox="1"/>
          <p:nvPr/>
        </p:nvSpPr>
        <p:spPr>
          <a:xfrm>
            <a:off x="10092648" y="378821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/>
              <a:t>加湿器とスピーカー</a:t>
            </a:r>
            <a:endParaRPr kumimoji="1" lang="ja-JP" altLang="en-US" sz="1200"/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CF7C3BAC-9916-ED68-3B3F-13BEA5EA41C8}"/>
              </a:ext>
            </a:extLst>
          </p:cNvPr>
          <p:cNvCxnSpPr/>
          <p:nvPr/>
        </p:nvCxnSpPr>
        <p:spPr>
          <a:xfrm>
            <a:off x="1251702" y="666206"/>
            <a:ext cx="0" cy="6048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290EA481-20CB-5DB0-1ACE-E03DEE434628}"/>
              </a:ext>
            </a:extLst>
          </p:cNvPr>
          <p:cNvSpPr/>
          <p:nvPr/>
        </p:nvSpPr>
        <p:spPr>
          <a:xfrm>
            <a:off x="2913579" y="1290835"/>
            <a:ext cx="8320459" cy="51883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2CEBE504-4421-3268-906D-4A72CD505C4E}"/>
              </a:ext>
            </a:extLst>
          </p:cNvPr>
          <p:cNvCxnSpPr/>
          <p:nvPr/>
        </p:nvCxnSpPr>
        <p:spPr>
          <a:xfrm>
            <a:off x="3024771" y="666206"/>
            <a:ext cx="0" cy="6048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CEE4F563-0074-6A72-863F-C12EFF5C9936}"/>
              </a:ext>
            </a:extLst>
          </p:cNvPr>
          <p:cNvSpPr/>
          <p:nvPr/>
        </p:nvSpPr>
        <p:spPr>
          <a:xfrm>
            <a:off x="4457975" y="3276891"/>
            <a:ext cx="6584676" cy="15431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125EE946-BFEB-C43A-1A6D-65C7DC600CB7}"/>
              </a:ext>
            </a:extLst>
          </p:cNvPr>
          <p:cNvCxnSpPr/>
          <p:nvPr/>
        </p:nvCxnSpPr>
        <p:spPr>
          <a:xfrm>
            <a:off x="4754556" y="666206"/>
            <a:ext cx="0" cy="6048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FC42D285-CC77-BD41-8014-201173DB6E6A}"/>
              </a:ext>
            </a:extLst>
          </p:cNvPr>
          <p:cNvCxnSpPr/>
          <p:nvPr/>
        </p:nvCxnSpPr>
        <p:spPr>
          <a:xfrm>
            <a:off x="7569037" y="666206"/>
            <a:ext cx="0" cy="6048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0361C95E-046C-B551-9785-25A8D328AC04}"/>
              </a:ext>
            </a:extLst>
          </p:cNvPr>
          <p:cNvCxnSpPr/>
          <p:nvPr/>
        </p:nvCxnSpPr>
        <p:spPr>
          <a:xfrm>
            <a:off x="10877478" y="666206"/>
            <a:ext cx="0" cy="6048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右矢印 20">
            <a:extLst>
              <a:ext uri="{FF2B5EF4-FFF2-40B4-BE49-F238E27FC236}">
                <a16:creationId xmlns:a16="http://schemas.microsoft.com/office/drawing/2014/main" id="{5DDAAFC0-8559-19A5-F9B8-C2CF2B266BCA}"/>
              </a:ext>
            </a:extLst>
          </p:cNvPr>
          <p:cNvSpPr/>
          <p:nvPr/>
        </p:nvSpPr>
        <p:spPr>
          <a:xfrm>
            <a:off x="1251702" y="1035538"/>
            <a:ext cx="1773069" cy="21849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F00FDB6-109C-2AEA-0D1A-37D637C4A308}"/>
              </a:ext>
            </a:extLst>
          </p:cNvPr>
          <p:cNvSpPr txBox="1"/>
          <p:nvPr/>
        </p:nvSpPr>
        <p:spPr>
          <a:xfrm>
            <a:off x="1199517" y="1264420"/>
            <a:ext cx="17730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/>
              <a:t>湿度の上下制限と自動モードの情報を入れる</a:t>
            </a:r>
          </a:p>
        </p:txBody>
      </p:sp>
      <p:sp>
        <p:nvSpPr>
          <p:cNvPr id="25" name="右矢印 24">
            <a:extLst>
              <a:ext uri="{FF2B5EF4-FFF2-40B4-BE49-F238E27FC236}">
                <a16:creationId xmlns:a16="http://schemas.microsoft.com/office/drawing/2014/main" id="{DD2AE62A-C92F-6FE3-FBB2-EF2B61D2D2C1}"/>
              </a:ext>
            </a:extLst>
          </p:cNvPr>
          <p:cNvSpPr/>
          <p:nvPr/>
        </p:nvSpPr>
        <p:spPr>
          <a:xfrm rot="10800000">
            <a:off x="3031458" y="1541419"/>
            <a:ext cx="1723097" cy="23128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80B37A7E-AD41-3FEA-8256-717F4F6510E5}"/>
              </a:ext>
            </a:extLst>
          </p:cNvPr>
          <p:cNvSpPr txBox="1"/>
          <p:nvPr/>
        </p:nvSpPr>
        <p:spPr>
          <a:xfrm>
            <a:off x="2959371" y="1772699"/>
            <a:ext cx="2031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湿度と温度と日付を与える</a:t>
            </a:r>
          </a:p>
        </p:txBody>
      </p:sp>
      <p:sp>
        <p:nvSpPr>
          <p:cNvPr id="28" name="右矢印 27">
            <a:extLst>
              <a:ext uri="{FF2B5EF4-FFF2-40B4-BE49-F238E27FC236}">
                <a16:creationId xmlns:a16="http://schemas.microsoft.com/office/drawing/2014/main" id="{13661A21-1B26-9736-3321-19ECF18630F3}"/>
              </a:ext>
            </a:extLst>
          </p:cNvPr>
          <p:cNvSpPr/>
          <p:nvPr/>
        </p:nvSpPr>
        <p:spPr>
          <a:xfrm>
            <a:off x="3031458" y="2084548"/>
            <a:ext cx="4550945" cy="23128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72C7E516-5569-8E7B-27AE-4D46E31FECDF}"/>
              </a:ext>
            </a:extLst>
          </p:cNvPr>
          <p:cNvSpPr txBox="1"/>
          <p:nvPr/>
        </p:nvSpPr>
        <p:spPr>
          <a:xfrm>
            <a:off x="3585396" y="2344997"/>
            <a:ext cx="3416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湿度の上下制限値と自動モードの情報を与える</a:t>
            </a:r>
          </a:p>
        </p:txBody>
      </p:sp>
      <p:sp>
        <p:nvSpPr>
          <p:cNvPr id="32" name="右矢印 31">
            <a:extLst>
              <a:ext uri="{FF2B5EF4-FFF2-40B4-BE49-F238E27FC236}">
                <a16:creationId xmlns:a16="http://schemas.microsoft.com/office/drawing/2014/main" id="{66DB30D7-3608-BC56-4ECF-DC483F7279D9}"/>
              </a:ext>
            </a:extLst>
          </p:cNvPr>
          <p:cNvSpPr/>
          <p:nvPr/>
        </p:nvSpPr>
        <p:spPr>
          <a:xfrm>
            <a:off x="4754555" y="2760462"/>
            <a:ext cx="2832223" cy="23128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AB96AF4-EE18-7D9F-1636-9F5257CB771A}"/>
              </a:ext>
            </a:extLst>
          </p:cNvPr>
          <p:cNvSpPr txBox="1"/>
          <p:nvPr/>
        </p:nvSpPr>
        <p:spPr>
          <a:xfrm>
            <a:off x="5376967" y="299170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現在の湿度を与える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E4857965-1475-0535-AEEF-CF7C5BC22809}"/>
              </a:ext>
            </a:extLst>
          </p:cNvPr>
          <p:cNvSpPr txBox="1"/>
          <p:nvPr/>
        </p:nvSpPr>
        <p:spPr>
          <a:xfrm>
            <a:off x="4756221" y="3274273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alt</a:t>
            </a:r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6A55C38D-1EBF-1BC8-D598-2A01FAEF14FC}"/>
              </a:ext>
            </a:extLst>
          </p:cNvPr>
          <p:cNvSpPr txBox="1"/>
          <p:nvPr/>
        </p:nvSpPr>
        <p:spPr>
          <a:xfrm>
            <a:off x="4736460" y="3549469"/>
            <a:ext cx="2367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[</a:t>
            </a:r>
            <a:r>
              <a:rPr kumimoji="1" lang="ja-JP" altLang="en-US" sz="1200"/>
              <a:t>湿度</a:t>
            </a:r>
            <a:r>
              <a:rPr kumimoji="1" lang="en-US" altLang="ja-JP" sz="1200" dirty="0"/>
              <a:t>&lt;</a:t>
            </a:r>
            <a:r>
              <a:rPr lang="ja-JP" altLang="en-US" sz="1200"/>
              <a:t>下限</a:t>
            </a:r>
            <a:r>
              <a:rPr kumimoji="1" lang="ja-JP" altLang="en-US" sz="1200"/>
              <a:t>値</a:t>
            </a:r>
            <a:r>
              <a:rPr kumimoji="1" lang="en-US" altLang="ja-JP" sz="1200" dirty="0"/>
              <a:t> OR </a:t>
            </a:r>
            <a:r>
              <a:rPr lang="ja-JP" altLang="en-US" sz="1200"/>
              <a:t>湿度</a:t>
            </a:r>
            <a:r>
              <a:rPr lang="en-US" altLang="ja-JP" sz="1200" dirty="0"/>
              <a:t>&gt;</a:t>
            </a:r>
            <a:r>
              <a:rPr lang="ja-JP" altLang="en-US" sz="1200"/>
              <a:t>上限値</a:t>
            </a:r>
            <a:r>
              <a:rPr lang="en-US" altLang="ko-KR" sz="1200" dirty="0"/>
              <a:t>]</a:t>
            </a:r>
            <a:endParaRPr lang="ja-JP" altLang="en-US" sz="1200"/>
          </a:p>
          <a:p>
            <a:endParaRPr kumimoji="1" lang="ja-JP" altLang="en-US" sz="1200"/>
          </a:p>
        </p:txBody>
      </p:sp>
      <p:sp>
        <p:nvSpPr>
          <p:cNvPr id="37" name="右矢印 36">
            <a:extLst>
              <a:ext uri="{FF2B5EF4-FFF2-40B4-BE49-F238E27FC236}">
                <a16:creationId xmlns:a16="http://schemas.microsoft.com/office/drawing/2014/main" id="{EB6B8DDD-E2A7-F38E-E012-AD70EF64010A}"/>
              </a:ext>
            </a:extLst>
          </p:cNvPr>
          <p:cNvSpPr/>
          <p:nvPr/>
        </p:nvSpPr>
        <p:spPr>
          <a:xfrm rot="10800000">
            <a:off x="4762546" y="3820640"/>
            <a:ext cx="2804315" cy="27700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73B9E53A-622B-2159-2BC5-803BB8ADAB2E}"/>
              </a:ext>
            </a:extLst>
          </p:cNvPr>
          <p:cNvSpPr txBox="1"/>
          <p:nvPr/>
        </p:nvSpPr>
        <p:spPr>
          <a:xfrm>
            <a:off x="5091947" y="4047935"/>
            <a:ext cx="2191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/>
              <a:t>信号の</a:t>
            </a:r>
            <a:r>
              <a:rPr lang="en-US" altLang="ja-JP" sz="1200" dirty="0"/>
              <a:t>ID</a:t>
            </a:r>
            <a:r>
              <a:rPr lang="ja-JP" altLang="en-US" sz="1200"/>
              <a:t>と信号の伝送の要請</a:t>
            </a:r>
            <a:endParaRPr kumimoji="1" lang="ja-JP" altLang="en-US" sz="1200"/>
          </a:p>
        </p:txBody>
      </p:sp>
      <p:sp>
        <p:nvSpPr>
          <p:cNvPr id="39" name="右矢印 38">
            <a:extLst>
              <a:ext uri="{FF2B5EF4-FFF2-40B4-BE49-F238E27FC236}">
                <a16:creationId xmlns:a16="http://schemas.microsoft.com/office/drawing/2014/main" id="{0B8348AE-E3E1-2BEA-A662-037E7CFC406D}"/>
              </a:ext>
            </a:extLst>
          </p:cNvPr>
          <p:cNvSpPr/>
          <p:nvPr/>
        </p:nvSpPr>
        <p:spPr>
          <a:xfrm>
            <a:off x="4764721" y="4324934"/>
            <a:ext cx="6112757" cy="25525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71F48904-0404-CFF0-1C92-A6E71FAD51AE}"/>
              </a:ext>
            </a:extLst>
          </p:cNvPr>
          <p:cNvSpPr txBox="1"/>
          <p:nvPr/>
        </p:nvSpPr>
        <p:spPr>
          <a:xfrm>
            <a:off x="7566861" y="4543079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信号を送る</a:t>
            </a:r>
          </a:p>
        </p:txBody>
      </p:sp>
      <p:sp>
        <p:nvSpPr>
          <p:cNvPr id="47" name="左カーブ矢印 46">
            <a:extLst>
              <a:ext uri="{FF2B5EF4-FFF2-40B4-BE49-F238E27FC236}">
                <a16:creationId xmlns:a16="http://schemas.microsoft.com/office/drawing/2014/main" id="{ADF6B9B3-5860-FEDA-6CE1-2AB54CD79F19}"/>
              </a:ext>
            </a:extLst>
          </p:cNvPr>
          <p:cNvSpPr/>
          <p:nvPr/>
        </p:nvSpPr>
        <p:spPr>
          <a:xfrm>
            <a:off x="7582403" y="4937760"/>
            <a:ext cx="481429" cy="561703"/>
          </a:xfrm>
          <a:prstGeom prst="curved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8" name="左カーブ矢印 47">
            <a:extLst>
              <a:ext uri="{FF2B5EF4-FFF2-40B4-BE49-F238E27FC236}">
                <a16:creationId xmlns:a16="http://schemas.microsoft.com/office/drawing/2014/main" id="{3E9FAFD1-6A21-9D38-97BA-BE4A57646AAB}"/>
              </a:ext>
            </a:extLst>
          </p:cNvPr>
          <p:cNvSpPr/>
          <p:nvPr/>
        </p:nvSpPr>
        <p:spPr>
          <a:xfrm>
            <a:off x="7586452" y="5781141"/>
            <a:ext cx="481429" cy="561703"/>
          </a:xfrm>
          <a:prstGeom prst="curved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EB8B2246-AFBD-2CC0-E006-8601BA8EF202}"/>
              </a:ext>
            </a:extLst>
          </p:cNvPr>
          <p:cNvSpPr txBox="1"/>
          <p:nvPr/>
        </p:nvSpPr>
        <p:spPr>
          <a:xfrm>
            <a:off x="8077197" y="4807480"/>
            <a:ext cx="18483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[</a:t>
            </a:r>
            <a:r>
              <a:rPr kumimoji="1" lang="ja-JP" altLang="en-US" sz="1200"/>
              <a:t>湿度</a:t>
            </a:r>
            <a:r>
              <a:rPr kumimoji="1" lang="en-US" altLang="ko-KR" sz="1200" dirty="0"/>
              <a:t>&lt;</a:t>
            </a:r>
            <a:r>
              <a:rPr lang="ja-JP" altLang="en-US" sz="1200"/>
              <a:t>下限値</a:t>
            </a:r>
            <a:r>
              <a:rPr lang="ko-KR" altLang="en-US" sz="1200"/>
              <a:t> </a:t>
            </a:r>
            <a:r>
              <a:rPr lang="en-US" altLang="ko-KR" sz="1200" dirty="0"/>
              <a:t>AND</a:t>
            </a:r>
            <a:r>
              <a:rPr lang="ja-JP" altLang="en-US" sz="1200"/>
              <a:t> 加湿器とスピーカー</a:t>
            </a:r>
            <a:r>
              <a:rPr lang="en-US" altLang="ja-JP" sz="1200" dirty="0"/>
              <a:t> = OFF</a:t>
            </a:r>
            <a:r>
              <a:rPr kumimoji="1" lang="en-US" altLang="ko-KR" sz="1200" dirty="0"/>
              <a:t>]</a:t>
            </a:r>
          </a:p>
          <a:p>
            <a:r>
              <a:rPr kumimoji="1" lang="ja-JP" altLang="en-US" sz="1200"/>
              <a:t>加湿器とスピーカーを</a:t>
            </a:r>
            <a:r>
              <a:rPr kumimoji="1" lang="en-US" altLang="ja-JP" sz="1200" dirty="0"/>
              <a:t>ON</a:t>
            </a:r>
            <a:r>
              <a:rPr kumimoji="1" lang="ja-JP" altLang="en-US" sz="1200"/>
              <a:t>にする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3F00FB78-5727-1F77-46DD-1EB4910826A4}"/>
              </a:ext>
            </a:extLst>
          </p:cNvPr>
          <p:cNvSpPr txBox="1"/>
          <p:nvPr/>
        </p:nvSpPr>
        <p:spPr>
          <a:xfrm>
            <a:off x="8062997" y="5653380"/>
            <a:ext cx="18483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[</a:t>
            </a:r>
            <a:r>
              <a:rPr kumimoji="1" lang="ja-JP" altLang="en-US" sz="1200"/>
              <a:t>湿度</a:t>
            </a:r>
            <a:r>
              <a:rPr lang="en-US" altLang="ja-JP" sz="1200" dirty="0"/>
              <a:t>&gt;</a:t>
            </a:r>
            <a:r>
              <a:rPr lang="ja-JP" altLang="en-US" sz="1200"/>
              <a:t>上限値</a:t>
            </a:r>
            <a:r>
              <a:rPr lang="ko-KR" altLang="en-US" sz="1200"/>
              <a:t> </a:t>
            </a:r>
            <a:r>
              <a:rPr lang="en-US" altLang="ko-KR" sz="1200" dirty="0"/>
              <a:t>AND</a:t>
            </a:r>
            <a:r>
              <a:rPr lang="ja-JP" altLang="en-US" sz="1200"/>
              <a:t> 加湿器とスピーカー</a:t>
            </a:r>
            <a:r>
              <a:rPr lang="en-US" altLang="ja-JP" sz="1200" dirty="0"/>
              <a:t> = ON</a:t>
            </a:r>
            <a:r>
              <a:rPr kumimoji="1" lang="en-US" altLang="ko-KR" sz="1200" dirty="0"/>
              <a:t>]</a:t>
            </a:r>
          </a:p>
          <a:p>
            <a:r>
              <a:rPr kumimoji="1" lang="ja-JP" altLang="en-US" sz="1200"/>
              <a:t>加湿器とスピーカーを</a:t>
            </a:r>
            <a:r>
              <a:rPr lang="en-US" altLang="ja-JP" sz="1200" dirty="0"/>
              <a:t>OFF</a:t>
            </a:r>
            <a:r>
              <a:rPr kumimoji="1" lang="ja-JP" altLang="en-US" sz="1200"/>
              <a:t>にする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85297B82-31BD-4E5F-86A1-E96A470E8AD7}"/>
              </a:ext>
            </a:extLst>
          </p:cNvPr>
          <p:cNvSpPr txBox="1"/>
          <p:nvPr/>
        </p:nvSpPr>
        <p:spPr>
          <a:xfrm>
            <a:off x="3008546" y="1249867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loop</a:t>
            </a:r>
            <a:endParaRPr kumimoji="1" lang="ja-JP" altLang="en-US"/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4BB2FD1F-9F96-4894-3C5D-8408A1B91E0C}"/>
              </a:ext>
            </a:extLst>
          </p:cNvPr>
          <p:cNvSpPr txBox="1"/>
          <p:nvPr/>
        </p:nvSpPr>
        <p:spPr>
          <a:xfrm>
            <a:off x="3528823" y="1321885"/>
            <a:ext cx="8499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/>
              <a:t>[5</a:t>
            </a:r>
            <a:r>
              <a:rPr kumimoji="1" lang="ja-JP" altLang="en-US" sz="1200"/>
              <a:t>分ごと</a:t>
            </a:r>
            <a:r>
              <a:rPr kumimoji="1" lang="en-US" altLang="ja-JP" sz="1200" dirty="0"/>
              <a:t>]</a:t>
            </a:r>
            <a:endParaRPr kumimoji="1" lang="ja-JP" altLang="en-US" sz="1200"/>
          </a:p>
        </p:txBody>
      </p: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3606DA15-183F-B1A8-DF66-3510BCA5536D}"/>
              </a:ext>
            </a:extLst>
          </p:cNvPr>
          <p:cNvSpPr txBox="1"/>
          <p:nvPr/>
        </p:nvSpPr>
        <p:spPr>
          <a:xfrm>
            <a:off x="0" y="25578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シーケンス図</a:t>
            </a:r>
          </a:p>
        </p:txBody>
      </p:sp>
      <p:sp>
        <p:nvSpPr>
          <p:cNvPr id="55" name="スライド番号プレースホルダー 54">
            <a:extLst>
              <a:ext uri="{FF2B5EF4-FFF2-40B4-BE49-F238E27FC236}">
                <a16:creationId xmlns:a16="http://schemas.microsoft.com/office/drawing/2014/main" id="{1A647FAD-CA05-208E-B3E7-5B39891F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6720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305DB7-32A2-6552-DC98-530832B3C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DF10D16-8162-4455-8D1A-3F5188CA16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1.作成物</a:t>
            </a:r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3" descr="スマートホームリモコンの無料フラットイラスト">
            <a:extLst>
              <a:ext uri="{FF2B5EF4-FFF2-40B4-BE49-F238E27FC236}">
                <a16:creationId xmlns:a16="http://schemas.microsoft.com/office/drawing/2014/main" id="{36DE57B6-5E93-4000-FEB6-2516A447D2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" b="2"/>
          <a:stretch>
            <a:fillRect/>
          </a:stretch>
        </p:blipFill>
        <p:spPr>
          <a:xfrm>
            <a:off x="776002" y="588423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スライド番号プレースホルダー 7">
            <a:extLst>
              <a:ext uri="{FF2B5EF4-FFF2-40B4-BE49-F238E27FC236}">
                <a16:creationId xmlns:a16="http://schemas.microsoft.com/office/drawing/2014/main" id="{F45378C7-51CC-D8CA-75B5-E1B364EE6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kumimoji="1" lang="en-US" altLang="ko-KR" sz="2000" dirty="0"/>
              <a:t>3</a:t>
            </a:r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682454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4E7C8A-1E13-D739-5B83-AC4D1FDC1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ja-JP" altLang="en-US" b="1" u="sng" dirty="0">
                <a:solidFill>
                  <a:srgbClr val="FFFFFF"/>
                </a:solidFill>
                <a:latin typeface="Arial"/>
                <a:cs typeface="Arial"/>
              </a:rPr>
              <a:t>システムの</a:t>
            </a:r>
            <a:r>
              <a:rPr lang="zh-CN" altLang="en-US" b="1" u="sng" dirty="0">
                <a:solidFill>
                  <a:srgbClr val="FFFFFF"/>
                </a:solidFill>
                <a:latin typeface="Arial"/>
                <a:cs typeface="Arial"/>
              </a:rPr>
              <a:t>概要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4A1DE-8FAC-5B95-673B-7CF2B9ED4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9127" y="2034033"/>
            <a:ext cx="6692538" cy="393528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本</a:t>
            </a:r>
            <a:r>
              <a:rPr lang="ja-JP" altLang="en-US" dirty="0">
                <a:ea typeface="+mn-lt"/>
                <a:cs typeface="+mn-lt"/>
              </a:rPr>
              <a:t>システムは</a:t>
            </a:r>
            <a:r>
              <a:rPr lang="zh-CN" altLang="en-US" dirty="0">
                <a:ea typeface="+mn-lt"/>
                <a:cs typeface="+mn-lt"/>
              </a:rPr>
              <a:t>、</a:t>
            </a:r>
            <a:endParaRPr lang="en-US" altLang="zh-CN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家庭内</a:t>
            </a:r>
            <a:r>
              <a:rPr lang="ja-JP" altLang="en-US" dirty="0">
                <a:ea typeface="+mn-lt"/>
                <a:cs typeface="+mn-lt"/>
              </a:rPr>
              <a:t>の</a:t>
            </a:r>
            <a:r>
              <a:rPr lang="zh-CN" altLang="en-US" dirty="0">
                <a:ea typeface="+mn-lt"/>
                <a:cs typeface="+mn-lt"/>
              </a:rPr>
              <a:t>湿度</a:t>
            </a:r>
            <a:r>
              <a:rPr lang="ja-JP" altLang="en-US" dirty="0">
                <a:ea typeface="+mn-lt"/>
                <a:cs typeface="+mn-lt"/>
              </a:rPr>
              <a:t>を</a:t>
            </a:r>
            <a:r>
              <a:rPr lang="zh-CN" altLang="en-US" dirty="0">
                <a:ea typeface="+mn-lt"/>
                <a:cs typeface="+mn-lt"/>
              </a:rPr>
              <a:t>常</a:t>
            </a:r>
            <a:r>
              <a:rPr lang="ja-JP" altLang="en-US" dirty="0">
                <a:ea typeface="+mn-lt"/>
                <a:cs typeface="+mn-lt"/>
              </a:rPr>
              <a:t>に</a:t>
            </a:r>
            <a:r>
              <a:rPr lang="zh-CN" altLang="en-US" dirty="0">
                <a:ea typeface="+mn-lt"/>
                <a:cs typeface="+mn-lt"/>
              </a:rPr>
              <a:t>監視</a:t>
            </a:r>
            <a:r>
              <a:rPr lang="ja-JP" altLang="en-US" dirty="0">
                <a:ea typeface="+mn-lt"/>
                <a:cs typeface="+mn-lt"/>
              </a:rPr>
              <a:t>し</a:t>
            </a:r>
            <a:r>
              <a:rPr lang="zh-CN" altLang="en-US" dirty="0">
                <a:ea typeface="+mn-lt"/>
                <a:cs typeface="+mn-lt"/>
              </a:rPr>
              <a:t>、</a:t>
            </a:r>
            <a:endParaRPr lang="en-US" altLang="zh-CN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設定</a:t>
            </a:r>
            <a:r>
              <a:rPr lang="ja-JP" altLang="en-US" dirty="0">
                <a:ea typeface="+mn-lt"/>
                <a:cs typeface="+mn-lt"/>
              </a:rPr>
              <a:t>された</a:t>
            </a:r>
            <a:r>
              <a:rPr lang="zh-CN" altLang="en-US" dirty="0">
                <a:ea typeface="+mn-lt"/>
                <a:cs typeface="+mn-lt"/>
              </a:rPr>
              <a:t>設定湿度</a:t>
            </a:r>
            <a:r>
              <a:rPr lang="ja-JP" altLang="en-US" dirty="0">
                <a:ea typeface="+mn-lt"/>
                <a:cs typeface="+mn-lt"/>
              </a:rPr>
              <a:t>を</a:t>
            </a:r>
            <a:r>
              <a:rPr lang="zh-CN" altLang="en-US" dirty="0">
                <a:ea typeface="+mn-lt"/>
                <a:cs typeface="+mn-lt"/>
              </a:rPr>
              <a:t>下回</a:t>
            </a:r>
            <a:r>
              <a:rPr lang="ja-JP" altLang="en-US" dirty="0">
                <a:ea typeface="+mn-lt"/>
                <a:cs typeface="+mn-lt"/>
              </a:rPr>
              <a:t>った</a:t>
            </a:r>
            <a:r>
              <a:rPr lang="zh-CN" altLang="en-US" dirty="0">
                <a:ea typeface="+mn-lt"/>
                <a:cs typeface="+mn-lt"/>
              </a:rPr>
              <a:t>場合</a:t>
            </a:r>
            <a:r>
              <a:rPr lang="ja-JP" altLang="en-US" dirty="0">
                <a:ea typeface="+mn-lt"/>
                <a:cs typeface="+mn-lt"/>
              </a:rPr>
              <a:t>に</a:t>
            </a:r>
            <a:endParaRPr lang="en-US" altLang="ja-JP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自動的</a:t>
            </a:r>
            <a:r>
              <a:rPr lang="ja-JP" altLang="en-US" dirty="0">
                <a:ea typeface="+mn-lt"/>
                <a:cs typeface="+mn-lt"/>
              </a:rPr>
              <a:t>に</a:t>
            </a:r>
            <a:r>
              <a:rPr lang="zh-CN" altLang="en-US" dirty="0">
                <a:ea typeface="+mn-lt"/>
                <a:cs typeface="+mn-lt"/>
              </a:rPr>
              <a:t>加湿器</a:t>
            </a:r>
            <a:r>
              <a:rPr lang="ja-JP" altLang="en-US" dirty="0">
                <a:ea typeface="+mn-lt"/>
                <a:cs typeface="+mn-lt"/>
              </a:rPr>
              <a:t>を</a:t>
            </a:r>
            <a:r>
              <a:rPr lang="zh-CN" altLang="en-US" dirty="0">
                <a:ea typeface="+mn-lt"/>
                <a:cs typeface="+mn-lt"/>
              </a:rPr>
              <a:t>作動</a:t>
            </a:r>
            <a:r>
              <a:rPr lang="ja-JP" altLang="en-US" dirty="0">
                <a:ea typeface="+mn-lt"/>
                <a:cs typeface="+mn-lt"/>
              </a:rPr>
              <a:t>させ</a:t>
            </a:r>
            <a:r>
              <a:rPr lang="zh-CN" altLang="en-US" dirty="0">
                <a:ea typeface="+mn-lt"/>
                <a:cs typeface="+mn-lt"/>
              </a:rPr>
              <a:t>、</a:t>
            </a:r>
            <a:endParaRPr lang="en-US" altLang="zh-CN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設定湿度</a:t>
            </a:r>
            <a:r>
              <a:rPr lang="ja-JP" altLang="en-US" dirty="0">
                <a:ea typeface="+mn-lt"/>
                <a:cs typeface="+mn-lt"/>
              </a:rPr>
              <a:t>を</a:t>
            </a:r>
            <a:r>
              <a:rPr lang="zh-CN" altLang="en-US" dirty="0">
                <a:ea typeface="+mn-lt"/>
                <a:cs typeface="+mn-lt"/>
              </a:rPr>
              <a:t>上回</a:t>
            </a:r>
            <a:r>
              <a:rPr lang="ja-JP" altLang="en-US" dirty="0">
                <a:ea typeface="+mn-lt"/>
                <a:cs typeface="+mn-lt"/>
              </a:rPr>
              <a:t>った</a:t>
            </a:r>
            <a:r>
              <a:rPr lang="zh-CN" altLang="en-US" dirty="0">
                <a:ea typeface="+mn-lt"/>
                <a:cs typeface="+mn-lt"/>
              </a:rPr>
              <a:t>場合</a:t>
            </a:r>
            <a:r>
              <a:rPr lang="ja-JP" altLang="en-US" dirty="0">
                <a:ea typeface="+mn-lt"/>
                <a:cs typeface="+mn-lt"/>
              </a:rPr>
              <a:t>には</a:t>
            </a:r>
            <a:endParaRPr lang="en-US" altLang="ja-JP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自動的</a:t>
            </a:r>
            <a:r>
              <a:rPr lang="ja-JP" altLang="en-US" dirty="0">
                <a:ea typeface="+mn-lt"/>
                <a:cs typeface="+mn-lt"/>
              </a:rPr>
              <a:t>に</a:t>
            </a:r>
            <a:r>
              <a:rPr lang="zh-CN" altLang="en-US" dirty="0">
                <a:ea typeface="+mn-lt"/>
                <a:cs typeface="+mn-lt"/>
              </a:rPr>
              <a:t>加湿器</a:t>
            </a:r>
            <a:r>
              <a:rPr lang="ja-JP" altLang="en-US" dirty="0">
                <a:ea typeface="+mn-lt"/>
                <a:cs typeface="+mn-lt"/>
              </a:rPr>
              <a:t>を</a:t>
            </a:r>
            <a:r>
              <a:rPr lang="zh-CN" altLang="en-US" dirty="0">
                <a:ea typeface="+mn-lt"/>
                <a:cs typeface="+mn-lt"/>
              </a:rPr>
              <a:t>停止</a:t>
            </a:r>
            <a:r>
              <a:rPr lang="ja-JP" altLang="en-US" dirty="0">
                <a:ea typeface="+mn-lt"/>
                <a:cs typeface="+mn-lt"/>
              </a:rPr>
              <a:t>させる</a:t>
            </a:r>
            <a:r>
              <a:rPr lang="zh-CN" altLang="en-US" dirty="0">
                <a:ea typeface="+mn-lt"/>
                <a:cs typeface="+mn-lt"/>
              </a:rPr>
              <a:t>仕組</a:t>
            </a:r>
            <a:r>
              <a:rPr lang="ja-JP" altLang="en-US" dirty="0">
                <a:ea typeface="+mn-lt"/>
                <a:cs typeface="+mn-lt"/>
              </a:rPr>
              <a:t>み</a:t>
            </a:r>
            <a:r>
              <a:rPr lang="en-US" dirty="0">
                <a:ea typeface="+mn-lt"/>
                <a:cs typeface="+mn-lt"/>
              </a:rPr>
              <a:t>。</a:t>
            </a:r>
            <a:endParaRPr lang="en-US" dirty="0">
              <a:ea typeface="游ゴシック" panose="02110004020202020204"/>
            </a:endParaRPr>
          </a:p>
          <a:p>
            <a:endParaRPr lang="en-US" dirty="0">
              <a:ea typeface="游ゴシック" panose="02110004020202020204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1351D59-5666-F376-49E4-D3C9443D1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z="2000" smtClean="0"/>
              <a:t>4</a:t>
            </a:fld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2352057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ts val="990"/>
            </a:pPr>
            <a:r>
              <a:rPr lang="ja" altLang="en-US" sz="4400" b="1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機能</a:t>
            </a:r>
            <a:endParaRPr lang="en-US" sz="4400" b="1" u="sng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0" name="Arc 8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室内湿度を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5</a:t>
            </a: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分ごとに計測し、計測データはシステム内に記録されること。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ユーザーが適正湿度範囲を設定できること。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室内湿度が設定範囲を下回った場合、スピーカーと加湿器が自動的に作動すること。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室内湿度が設定範囲を上回った場合、スピーカーと加湿器が自動的に停止すること。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室内湿度と室内温度をユーザーが確認できること。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ユーザーが加湿器の自動制御を手動で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ON/OFF</a:t>
            </a: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できること。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0" lvl="0" indent="-228600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C5C6E6F9-7A36-ECF9-F69A-F77F6B8E9A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68178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B2387B-21BD-7DB3-8ADC-1E4BF3867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ja-JP" altLang="en-US" b="1" u="sng" err="1">
                <a:ea typeface="+mj-lt"/>
                <a:cs typeface="+mj-lt"/>
              </a:rPr>
              <a:t>想定する利用者</a:t>
            </a:r>
            <a:endParaRPr lang="en-US" err="1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ペルソナイラスト｜無料イラスト・フリー素材なら「イラストAC」">
            <a:extLst>
              <a:ext uri="{FF2B5EF4-FFF2-40B4-BE49-F238E27FC236}">
                <a16:creationId xmlns:a16="http://schemas.microsoft.com/office/drawing/2014/main" id="{C6976C8C-351C-8AAB-5609-EF0B699DF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932" y="511293"/>
            <a:ext cx="4465881" cy="56656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3DD46-A407-18FA-1816-099F174B4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ja-JP" altLang="en-US" sz="2400" dirty="0">
                <a:ea typeface="+mn-lt"/>
                <a:cs typeface="+mn-lt"/>
              </a:rPr>
              <a:t>加湿器を利用する全ての人が対象</a:t>
            </a:r>
            <a:endParaRPr lang="en-US" altLang="ja-JP" sz="2400" dirty="0">
              <a:ea typeface="游ゴシック" panose="02110004020202020204"/>
            </a:endParaRPr>
          </a:p>
          <a:p>
            <a:pPr marL="0" indent="0">
              <a:buNone/>
            </a:pPr>
            <a:r>
              <a:rPr lang="ja-JP" altLang="en-US" sz="2400" dirty="0">
                <a:solidFill>
                  <a:srgbClr val="FF0000"/>
                </a:solidFill>
                <a:ea typeface="+mn-lt"/>
                <a:cs typeface="+mn-lt"/>
              </a:rPr>
              <a:t>特に</a:t>
            </a:r>
            <a:endParaRPr lang="en-US" altLang="ja-JP" sz="2400" dirty="0">
              <a:solidFill>
                <a:srgbClr val="FF0000"/>
              </a:solidFill>
            </a:endParaRPr>
          </a:p>
          <a:p>
            <a:r>
              <a:rPr lang="ja-JP" altLang="en-US" sz="2400" dirty="0">
                <a:ea typeface="+mn-lt"/>
                <a:cs typeface="+mn-lt"/>
              </a:rPr>
              <a:t>部屋の湿度管理を自ら行うことが面倒な人</a:t>
            </a:r>
            <a:endParaRPr lang="en-US" altLang="ja-JP" sz="2400" dirty="0"/>
          </a:p>
          <a:p>
            <a:r>
              <a:rPr lang="ja-JP" altLang="en-US" sz="2400" dirty="0">
                <a:ea typeface="+mn-lt"/>
                <a:cs typeface="+mn-lt"/>
              </a:rPr>
              <a:t>部屋の設定湿度を明確な指標を元に決定したい人</a:t>
            </a:r>
            <a:endParaRPr lang="en-US" altLang="ja-JP" sz="2400" dirty="0"/>
          </a:p>
          <a:p>
            <a:r>
              <a:rPr lang="ja-JP" altLang="en-US" sz="2400" dirty="0">
                <a:ea typeface="+mn-lt"/>
                <a:cs typeface="+mn-lt"/>
              </a:rPr>
              <a:t>加湿器の複雑な操作が難しい子どもや高齢者</a:t>
            </a:r>
            <a:endParaRPr lang="en-US" sz="2400" dirty="0"/>
          </a:p>
          <a:p>
            <a:pPr marL="0" indent="0">
              <a:buNone/>
            </a:pPr>
            <a:br>
              <a:rPr lang="en-US" sz="2400" dirty="0"/>
            </a:br>
            <a:endParaRPr lang="en-US" sz="2400" dirty="0">
              <a:ea typeface="游ゴシック" panose="02110004020202020204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0065C9-DA69-335D-E6D8-3CFE7CE93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z="2000" smtClean="0"/>
              <a:t>6</a:t>
            </a:fld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2047698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6194716" y="739978"/>
            <a:ext cx="5334930" cy="300414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ts val="990"/>
            </a:pPr>
            <a:r>
              <a:rPr lang="en-US" altLang="ja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2. </a:t>
            </a:r>
            <a:r>
              <a:rPr lang="ja" altLang="en-US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デモンストレーション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" name="Picture 1" descr="デモアイコンのイラスト素材・ベクター Image 124082851">
            <a:extLst>
              <a:ext uri="{FF2B5EF4-FFF2-40B4-BE49-F238E27FC236}">
                <a16:creationId xmlns:a16="http://schemas.microsoft.com/office/drawing/2014/main" id="{E546E8C7-2A27-CA39-1DD7-33EAFD5BDF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3"/>
          <a:stretch>
            <a:fillRect/>
          </a:stretch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33B051B4-B53E-06F4-67CB-E3544899B7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35912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1">
          <a:extLst>
            <a:ext uri="{FF2B5EF4-FFF2-40B4-BE49-F238E27FC236}">
              <a16:creationId xmlns:a16="http://schemas.microsoft.com/office/drawing/2014/main" id="{3226FFBE-AADF-F909-6698-B3500BD67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F4B8FE58-5852-CAD6-F83B-ADCAABC59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Google Shape;92;p19">
            <a:extLst>
              <a:ext uri="{FF2B5EF4-FFF2-40B4-BE49-F238E27FC236}">
                <a16:creationId xmlns:a16="http://schemas.microsoft.com/office/drawing/2014/main" id="{F1F8103C-379E-9C78-D77A-2CCF36FC00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33383" y="1102835"/>
            <a:ext cx="5334930" cy="300414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ja" altLang="en-US" sz="6000">
                <a:solidFill>
                  <a:schemeClr val="tx1"/>
                </a:solidFill>
                <a:ea typeface="+mj-ea"/>
              </a:rPr>
              <a:t>使用</a:t>
            </a:r>
            <a:r>
              <a:rPr lang="ja" sz="6000">
                <a:solidFill>
                  <a:schemeClr val="tx1"/>
                </a:solidFill>
                <a:ea typeface="+mj-ea"/>
              </a:rPr>
              <a:t>するスプレッドシート</a:t>
            </a:r>
            <a:endParaRPr lang="en-US">
              <a:ea typeface="+mj-ea"/>
              <a:cs typeface="+mj-cs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279223A2-369F-5638-D025-3862798A9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93CB6852-60B3-ED4D-EA26-E914B2AA4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AE681294-ECF9-467F-EF21-EED30412C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3E037D06-4BCC-2FCB-61D3-D6F99331C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A2E03291-5794-61EB-305E-C2454D1CF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" name="Picture 1" descr="デモアイコンのイラスト素材・ベクター Image 124082851">
            <a:extLst>
              <a:ext uri="{FF2B5EF4-FFF2-40B4-BE49-F238E27FC236}">
                <a16:creationId xmlns:a16="http://schemas.microsoft.com/office/drawing/2014/main" id="{D0EBF763-3191-2B72-5F69-F9F84DD59F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3"/>
          <a:stretch>
            <a:fillRect/>
          </a:stretch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BB6251A4-9C50-9BE2-FFBB-2EF4226D3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図 4" descr="グラフィカル ユーザー インターフェイス, アプリケーション, テーブル, Excel&#10;&#10;AI 生成コンテンツは誤りを含む可能性があります。">
            <a:extLst>
              <a:ext uri="{FF2B5EF4-FFF2-40B4-BE49-F238E27FC236}">
                <a16:creationId xmlns:a16="http://schemas.microsoft.com/office/drawing/2014/main" id="{1C7B56D9-1A73-8409-913F-9A80DD7CB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190" y="1106842"/>
            <a:ext cx="5850384" cy="4402412"/>
          </a:xfrm>
          <a:custGeom>
            <a:avLst/>
            <a:gdLst/>
            <a:ahLst/>
            <a:cxnLst/>
            <a:rect l="l" t="t" r="r" b="b"/>
            <a:pathLst>
              <a:path w="6094252" h="6857998">
                <a:moveTo>
                  <a:pt x="0" y="0"/>
                </a:moveTo>
                <a:lnTo>
                  <a:pt x="5898122" y="0"/>
                </a:lnTo>
                <a:cubicBezTo>
                  <a:pt x="6006442" y="0"/>
                  <a:pt x="6094252" y="87810"/>
                  <a:pt x="6094252" y="196130"/>
                </a:cubicBezTo>
                <a:lnTo>
                  <a:pt x="6094252" y="6661869"/>
                </a:lnTo>
                <a:cubicBezTo>
                  <a:pt x="6094252" y="6756649"/>
                  <a:pt x="6027023" y="6835726"/>
                  <a:pt x="5937649" y="6854015"/>
                </a:cubicBezTo>
                <a:lnTo>
                  <a:pt x="5898132" y="6857998"/>
                </a:lnTo>
                <a:lnTo>
                  <a:pt x="0" y="6857998"/>
                </a:lnTo>
                <a:close/>
              </a:path>
            </a:pathLst>
          </a:custGeom>
        </p:spPr>
      </p:pic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4574A79-3C3A-2835-1153-58E86E2A19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12978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667D6-4974-B641-C53B-20C13416E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>
                <a:ea typeface="游ゴシック Light"/>
              </a:rPr>
              <a:t>実際の映像</a:t>
            </a:r>
            <a:endParaRPr kumimoji="1" lang="en-US"/>
          </a:p>
        </p:txBody>
      </p:sp>
      <p:pic>
        <p:nvPicPr>
          <p:cNvPr id="4" name="773646684.988628.mp4">
            <a:hlinkClick r:id="" action="ppaction://media"/>
            <a:extLst>
              <a:ext uri="{FF2B5EF4-FFF2-40B4-BE49-F238E27FC236}">
                <a16:creationId xmlns:a16="http://schemas.microsoft.com/office/drawing/2014/main" id="{6A3F6B19-8DD6-027C-607E-C93259CEDC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5736" y="1356967"/>
            <a:ext cx="8373293" cy="4709977"/>
          </a:xfrm>
          <a:prstGeom prst="rect">
            <a:avLst/>
          </a:prstGeom>
        </p:spPr>
      </p:pic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BF2FDB2-6B85-7D6A-F0B0-9809259D1D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08281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1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8932</TotalTime>
  <Words>679</Words>
  <Application>Microsoft Office PowerPoint</Application>
  <PresentationFormat>ワイド画面</PresentationFormat>
  <Paragraphs>165</Paragraphs>
  <Slides>20</Slides>
  <Notes>10</Notes>
  <HiddenSlides>1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8" baseType="lpstr">
      <vt:lpstr>等线</vt:lpstr>
      <vt:lpstr>맑은 고딕</vt:lpstr>
      <vt:lpstr>Proxima Nova</vt:lpstr>
      <vt:lpstr>游ゴシック</vt:lpstr>
      <vt:lpstr>游ゴシック Light</vt:lpstr>
      <vt:lpstr>Arial</vt:lpstr>
      <vt:lpstr>Calibri</vt:lpstr>
      <vt:lpstr>Office テーマ</vt:lpstr>
      <vt:lpstr>Nature Remoで自動化！  加湿器とスピーカーで作る  　「最高の癒やし空間」</vt:lpstr>
      <vt:lpstr>目次</vt:lpstr>
      <vt:lpstr>1.作成物</vt:lpstr>
      <vt:lpstr>システムの概要</vt:lpstr>
      <vt:lpstr>機能</vt:lpstr>
      <vt:lpstr>想定する利用者</vt:lpstr>
      <vt:lpstr>2. デモンストレーション</vt:lpstr>
      <vt:lpstr>使用するスプレッドシート</vt:lpstr>
      <vt:lpstr>実際の映像</vt:lpstr>
      <vt:lpstr>3.設計</vt:lpstr>
      <vt:lpstr>必要なモジュール</vt:lpstr>
      <vt:lpstr>加湿器のシステム処理の流れ</vt:lpstr>
      <vt:lpstr>スピーカーのシステム処理の流れ</vt:lpstr>
      <vt:lpstr>4. 開発計画</vt:lpstr>
      <vt:lpstr>開発体制</vt:lpstr>
      <vt:lpstr>開発経過</vt:lpstr>
      <vt:lpstr>開発経過</vt:lpstr>
      <vt:lpstr>PowerPoint プレゼンテーション</vt:lpstr>
      <vt:lpstr>感想・展望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CHOI YOUCHAN</dc:creator>
  <cp:lastModifiedBy>蓮偉次 藤本</cp:lastModifiedBy>
  <cp:revision>3</cp:revision>
  <dcterms:created xsi:type="dcterms:W3CDTF">2025-07-02T06:21:51Z</dcterms:created>
  <dcterms:modified xsi:type="dcterms:W3CDTF">2025-07-08T11:46:52Z</dcterms:modified>
</cp:coreProperties>
</file>

<file path=docProps/thumbnail.jpeg>
</file>